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0"/>
  </p:notesMasterIdLst>
  <p:sldIdLst>
    <p:sldId id="259" r:id="rId2"/>
    <p:sldId id="290" r:id="rId3"/>
    <p:sldId id="302" r:id="rId4"/>
    <p:sldId id="291" r:id="rId5"/>
    <p:sldId id="260" r:id="rId6"/>
    <p:sldId id="300" r:id="rId7"/>
    <p:sldId id="301" r:id="rId8"/>
    <p:sldId id="297" r:id="rId9"/>
    <p:sldId id="298" r:id="rId10"/>
    <p:sldId id="268" r:id="rId11"/>
    <p:sldId id="269" r:id="rId12"/>
    <p:sldId id="270" r:id="rId13"/>
    <p:sldId id="271" r:id="rId14"/>
    <p:sldId id="272" r:id="rId15"/>
    <p:sldId id="273" r:id="rId16"/>
    <p:sldId id="287" r:id="rId17"/>
    <p:sldId id="274" r:id="rId18"/>
    <p:sldId id="275" r:id="rId19"/>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19A24857-BF47-4ECD-BD5A-F919B01AE6B0}">
          <p14:sldIdLst>
            <p14:sldId id="259"/>
            <p14:sldId id="290"/>
            <p14:sldId id="302"/>
            <p14:sldId id="291"/>
            <p14:sldId id="260"/>
            <p14:sldId id="300"/>
            <p14:sldId id="301"/>
            <p14:sldId id="297"/>
            <p14:sldId id="298"/>
          </p14:sldIdLst>
        </p14:section>
        <p14:section name="未命名的章節" id="{3017BC81-351A-4DC8-9E0C-3F9415F2532A}">
          <p14:sldIdLst>
            <p14:sldId id="268"/>
            <p14:sldId id="269"/>
            <p14:sldId id="270"/>
            <p14:sldId id="271"/>
            <p14:sldId id="272"/>
            <p14:sldId id="273"/>
            <p14:sldId id="287"/>
            <p14:sldId id="274"/>
            <p14:sldId id="27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04" autoAdjust="0"/>
  </p:normalViewPr>
  <p:slideViewPr>
    <p:cSldViewPr>
      <p:cViewPr varScale="1">
        <p:scale>
          <a:sx n="79" d="100"/>
          <a:sy n="79" d="100"/>
        </p:scale>
        <p:origin x="1570" y="72"/>
      </p:cViewPr>
      <p:guideLst>
        <p:guide orient="horz" pos="2160"/>
        <p:guide pos="2880"/>
      </p:guideLst>
    </p:cSldViewPr>
  </p:slideViewPr>
  <p:outlineViewPr>
    <p:cViewPr>
      <p:scale>
        <a:sx n="33" d="100"/>
        <a:sy n="33" d="100"/>
      </p:scale>
      <p:origin x="108"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33886F-8CF6-4B9D-AE30-8E87A163966E}" type="datetimeFigureOut">
              <a:rPr lang="zh-TW" altLang="en-US" smtClean="0"/>
              <a:pPr/>
              <a:t>2021/1/28</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C5D8C1-C7A9-4DFF-A217-B07134FED29A}" type="slidenum">
              <a:rPr lang="zh-TW" altLang="en-US" smtClean="0"/>
              <a:pPr/>
              <a:t>‹#›</a:t>
            </a:fld>
            <a:endParaRPr lang="zh-TW" altLang="en-US"/>
          </a:p>
        </p:txBody>
      </p:sp>
    </p:spTree>
    <p:extLst>
      <p:ext uri="{BB962C8B-B14F-4D97-AF65-F5344CB8AC3E}">
        <p14:creationId xmlns:p14="http://schemas.microsoft.com/office/powerpoint/2010/main" val="2695299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9091"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4" name="投影片編號版面配置區 3"/>
          <p:cNvSpPr>
            <a:spLocks noGrp="1"/>
          </p:cNvSpPr>
          <p:nvPr>
            <p:ph type="sldNum" sz="quarter" idx="5"/>
          </p:nvPr>
        </p:nvSpPr>
        <p:spPr/>
        <p:txBody>
          <a:bodyPr/>
          <a:lstStyle/>
          <a:p>
            <a:pPr>
              <a:defRPr/>
            </a:pPr>
            <a:fld id="{6B50CFF4-6120-4244-9026-504BF6B99907}" type="slidenum">
              <a:rPr lang="zh-TW" altLang="en-US" smtClean="0"/>
              <a:pPr>
                <a:defRPr/>
              </a:pPr>
              <a:t>2</a:t>
            </a:fld>
            <a:endParaRPr lang="zh-TW" altLang="en-US"/>
          </a:p>
        </p:txBody>
      </p:sp>
    </p:spTree>
    <p:extLst>
      <p:ext uri="{BB962C8B-B14F-4D97-AF65-F5344CB8AC3E}">
        <p14:creationId xmlns:p14="http://schemas.microsoft.com/office/powerpoint/2010/main" val="1914624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2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26"/>
          <p:cNvSpPr>
            <a:spLocks noGrp="1" noChangeArrowheads="1"/>
          </p:cNvSpPr>
          <p:nvPr>
            <p:ph type="sldNum" sz="quarter" idx="12"/>
          </p:nvPr>
        </p:nvSpPr>
        <p:spPr>
          <a:ln/>
        </p:spPr>
        <p:txBody>
          <a:bodyPr/>
          <a:lstStyle>
            <a:lvl1pPr>
              <a:defRPr/>
            </a:lvl1pPr>
          </a:lstStyle>
          <a:p>
            <a:pPr>
              <a:defRPr/>
            </a:pPr>
            <a:fld id="{D956E4A9-6072-45F8-AE77-155EB86D10BF}" type="slidenum">
              <a:rPr lang="en-US"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hyperlink" Target="mailto:lgg@cs.ntust.edu.tw"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1463299"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zh-TW" altLang="en-US"/>
            </a:p>
          </p:txBody>
        </p:sp>
        <p:sp>
          <p:nvSpPr>
            <p:cNvPr id="1463300"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zh-TW" altLang="en-US"/>
            </a:p>
          </p:txBody>
        </p:sp>
      </p:grpSp>
      <p:sp>
        <p:nvSpPr>
          <p:cNvPr id="1463301"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zh-TW" altLang="en-US"/>
          </a:p>
        </p:txBody>
      </p:sp>
      <p:grpSp>
        <p:nvGrpSpPr>
          <p:cNvPr id="3" name="Group 6"/>
          <p:cNvGrpSpPr>
            <a:grpSpLocks/>
          </p:cNvGrpSpPr>
          <p:nvPr/>
        </p:nvGrpSpPr>
        <p:grpSpPr bwMode="auto">
          <a:xfrm>
            <a:off x="0" y="6019800"/>
            <a:ext cx="7848600" cy="857250"/>
            <a:chOff x="0" y="3792"/>
            <a:chExt cx="4944" cy="540"/>
          </a:xfrm>
        </p:grpSpPr>
        <p:sp>
          <p:nvSpPr>
            <p:cNvPr id="146330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zh-TW" altLang="en-US"/>
            </a:p>
          </p:txBody>
        </p:sp>
        <p:grpSp>
          <p:nvGrpSpPr>
            <p:cNvPr id="4" name="Group 8"/>
            <p:cNvGrpSpPr>
              <a:grpSpLocks/>
            </p:cNvGrpSpPr>
            <p:nvPr userDrawn="1"/>
          </p:nvGrpSpPr>
          <p:grpSpPr bwMode="auto">
            <a:xfrm>
              <a:off x="2486" y="3792"/>
              <a:ext cx="2458" cy="540"/>
              <a:chOff x="2486" y="3792"/>
              <a:chExt cx="2458" cy="540"/>
            </a:xfrm>
          </p:grpSpPr>
          <p:sp>
            <p:nvSpPr>
              <p:cNvPr id="1463305"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endParaRPr lang="zh-TW" altLang="en-US"/>
              </a:p>
            </p:txBody>
          </p:sp>
          <p:sp>
            <p:nvSpPr>
              <p:cNvPr id="1463306"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zh-TW" altLang="en-US"/>
              </a:p>
            </p:txBody>
          </p:sp>
          <p:sp>
            <p:nvSpPr>
              <p:cNvPr id="1463307"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zh-TW" altLang="en-US"/>
              </a:p>
            </p:txBody>
          </p:sp>
          <p:sp>
            <p:nvSpPr>
              <p:cNvPr id="1463308"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zh-TW" altLang="en-US"/>
              </a:p>
            </p:txBody>
          </p:sp>
          <p:sp>
            <p:nvSpPr>
              <p:cNvPr id="1463309"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zh-TW" altLang="en-US"/>
              </a:p>
            </p:txBody>
          </p:sp>
        </p:grpSp>
        <p:sp>
          <p:nvSpPr>
            <p:cNvPr id="1463310"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zh-TW" altLang="en-US"/>
            </a:p>
          </p:txBody>
        </p:sp>
      </p:grpSp>
      <p:grpSp>
        <p:nvGrpSpPr>
          <p:cNvPr id="5" name="Group 15"/>
          <p:cNvGrpSpPr>
            <a:grpSpLocks/>
          </p:cNvGrpSpPr>
          <p:nvPr/>
        </p:nvGrpSpPr>
        <p:grpSpPr bwMode="auto">
          <a:xfrm>
            <a:off x="627063" y="6021388"/>
            <a:ext cx="5684837" cy="849312"/>
            <a:chOff x="395" y="3793"/>
            <a:chExt cx="3581" cy="535"/>
          </a:xfrm>
        </p:grpSpPr>
        <p:sp>
          <p:nvSpPr>
            <p:cNvPr id="1463312"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zh-TW" altLang="en-US"/>
            </a:p>
          </p:txBody>
        </p:sp>
        <p:sp>
          <p:nvSpPr>
            <p:cNvPr id="1463313"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zh-TW" altLang="en-US"/>
            </a:p>
          </p:txBody>
        </p:sp>
        <p:sp>
          <p:nvSpPr>
            <p:cNvPr id="1463314"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zh-TW" altLang="en-US"/>
            </a:p>
          </p:txBody>
        </p:sp>
        <p:sp>
          <p:nvSpPr>
            <p:cNvPr id="1463315"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zh-TW" altLang="en-US"/>
            </a:p>
          </p:txBody>
        </p:sp>
        <p:sp>
          <p:nvSpPr>
            <p:cNvPr id="1463316"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zh-TW" altLang="en-US"/>
            </a:p>
          </p:txBody>
        </p:sp>
        <p:sp>
          <p:nvSpPr>
            <p:cNvPr id="1463317"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zh-TW" altLang="en-US"/>
            </a:p>
          </p:txBody>
        </p:sp>
      </p:grpSp>
      <p:sp>
        <p:nvSpPr>
          <p:cNvPr id="1463318" name="Rectangle 22"/>
          <p:cNvSpPr>
            <a:spLocks noGrp="1" noChangeArrowheads="1"/>
          </p:cNvSpPr>
          <p:nvPr>
            <p:ph type="title"/>
          </p:nvPr>
        </p:nvSpPr>
        <p:spPr bwMode="auto">
          <a:xfrm>
            <a:off x="476250" y="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463319" name="Rectangle 23"/>
          <p:cNvSpPr>
            <a:spLocks noGrp="1" noChangeArrowheads="1"/>
          </p:cNvSpPr>
          <p:nvPr>
            <p:ph type="body" idx="1"/>
          </p:nvPr>
        </p:nvSpPr>
        <p:spPr bwMode="auto">
          <a:xfrm>
            <a:off x="476250" y="1268413"/>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463320"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effectLst>
                  <a:outerShdw blurRad="38100" dist="38100" dir="2700000" algn="tl">
                    <a:srgbClr val="000000"/>
                  </a:outerShdw>
                </a:effectLst>
              </a:defRPr>
            </a:lvl1pPr>
          </a:lstStyle>
          <a:p>
            <a:endParaRPr lang="en-US" altLang="zh-TW"/>
          </a:p>
        </p:txBody>
      </p:sp>
      <p:sp>
        <p:nvSpPr>
          <p:cNvPr id="1463321"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effectLst>
                  <a:outerShdw blurRad="38100" dist="38100" dir="2700000" algn="tl">
                    <a:srgbClr val="000000"/>
                  </a:outerShdw>
                </a:effectLst>
              </a:defRPr>
            </a:lvl1pPr>
          </a:lstStyle>
          <a:p>
            <a:endParaRPr lang="en-US" altLang="zh-TW"/>
          </a:p>
        </p:txBody>
      </p:sp>
      <p:sp>
        <p:nvSpPr>
          <p:cNvPr id="1463322"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effectLst>
                  <a:outerShdw blurRad="38100" dist="38100" dir="2700000" algn="tl">
                    <a:srgbClr val="000000"/>
                  </a:outerShdw>
                </a:effectLst>
              </a:defRPr>
            </a:lvl1pPr>
          </a:lstStyle>
          <a:p>
            <a:fld id="{4CC7B7DB-30E4-4489-8E11-6656BE016FDF}" type="slidenum">
              <a:rPr lang="en-US" altLang="zh-TW"/>
              <a:pPr/>
              <a:t>‹#›</a:t>
            </a:fld>
            <a:endParaRPr lang="en-US" altLang="zh-TW"/>
          </a:p>
        </p:txBody>
      </p:sp>
      <p:grpSp>
        <p:nvGrpSpPr>
          <p:cNvPr id="6" name="Group 31"/>
          <p:cNvGrpSpPr>
            <a:grpSpLocks/>
          </p:cNvGrpSpPr>
          <p:nvPr/>
        </p:nvGrpSpPr>
        <p:grpSpPr bwMode="auto">
          <a:xfrm>
            <a:off x="1241425" y="6399213"/>
            <a:ext cx="6408738" cy="493712"/>
            <a:chOff x="782" y="4031"/>
            <a:chExt cx="4037" cy="311"/>
          </a:xfrm>
        </p:grpSpPr>
        <p:pic>
          <p:nvPicPr>
            <p:cNvPr id="1463324" name="Picture 28" descr="namemark2"/>
            <p:cNvPicPr>
              <a:picLocks noChangeAspect="1" noChangeArrowheads="1"/>
            </p:cNvPicPr>
            <p:nvPr userDrawn="1"/>
          </p:nvPicPr>
          <p:blipFill>
            <a:blip r:embed="rId3"/>
            <a:srcRect/>
            <a:stretch>
              <a:fillRect/>
            </a:stretch>
          </p:blipFill>
          <p:spPr bwMode="auto">
            <a:xfrm>
              <a:off x="782" y="4031"/>
              <a:ext cx="960" cy="199"/>
            </a:xfrm>
            <a:prstGeom prst="rect">
              <a:avLst/>
            </a:prstGeom>
            <a:noFill/>
          </p:spPr>
        </p:pic>
        <p:sp>
          <p:nvSpPr>
            <p:cNvPr id="1463325" name="Rectangle 29"/>
            <p:cNvSpPr>
              <a:spLocks noChangeArrowheads="1"/>
            </p:cNvSpPr>
            <p:nvPr userDrawn="1"/>
          </p:nvSpPr>
          <p:spPr bwMode="auto">
            <a:xfrm>
              <a:off x="1774" y="4059"/>
              <a:ext cx="3045" cy="173"/>
            </a:xfrm>
            <a:prstGeom prst="rect">
              <a:avLst/>
            </a:prstGeom>
            <a:noFill/>
            <a:ln w="9525">
              <a:noFill/>
              <a:miter lim="800000"/>
              <a:headEnd/>
              <a:tailEnd/>
            </a:ln>
            <a:effectLst/>
          </p:spPr>
          <p:txBody>
            <a:bodyPr wrap="none">
              <a:spAutoFit/>
            </a:bodyPr>
            <a:lstStyle/>
            <a:p>
              <a:r>
                <a:rPr lang="zh-TW" altLang="en-US" sz="1200">
                  <a:solidFill>
                    <a:srgbClr val="FFFF00"/>
                  </a:solidFill>
                  <a:ea typeface="標楷體" pitchFamily="65" charset="-120"/>
                </a:rPr>
                <a:t>李國光   </a:t>
              </a:r>
              <a:r>
                <a:rPr lang="zh-TW" altLang="en-US" sz="1200">
                  <a:solidFill>
                    <a:srgbClr val="FFFF00"/>
                  </a:solidFill>
                  <a:ea typeface="標楷體" pitchFamily="65" charset="-120"/>
                  <a:sym typeface="Symbol" pitchFamily="18" charset="2"/>
                </a:rPr>
                <a:t></a:t>
              </a:r>
              <a:r>
                <a:rPr lang="zh-TW" altLang="en-US" sz="1200">
                  <a:solidFill>
                    <a:srgbClr val="FFFF00"/>
                  </a:solidFill>
                  <a:ea typeface="標楷體" pitchFamily="65" charset="-120"/>
                </a:rPr>
                <a:t> 版權所有   </a:t>
              </a:r>
              <a:r>
                <a:rPr lang="en-US" altLang="zh-TW" sz="1200">
                  <a:solidFill>
                    <a:srgbClr val="FFFF00"/>
                  </a:solidFill>
                  <a:ea typeface="標楷體" pitchFamily="65" charset="-120"/>
                </a:rPr>
                <a:t>Tel: 02-2737-6782  Email: </a:t>
              </a:r>
              <a:r>
                <a:rPr lang="en-US" altLang="zh-TW" sz="1200">
                  <a:solidFill>
                    <a:srgbClr val="FFFF00"/>
                  </a:solidFill>
                  <a:ea typeface="標楷體" pitchFamily="65" charset="-120"/>
                  <a:hlinkClick r:id="rId4"/>
                </a:rPr>
                <a:t>lgg@cs.ntust.edu.tw</a:t>
              </a:r>
              <a:endParaRPr lang="en-US" altLang="zh-TW" sz="1200" b="1">
                <a:ea typeface="標楷體" pitchFamily="65" charset="-120"/>
              </a:endParaRPr>
            </a:p>
          </p:txBody>
        </p:sp>
        <p:sp>
          <p:nvSpPr>
            <p:cNvPr id="1463326" name="Text Box 30"/>
            <p:cNvSpPr txBox="1">
              <a:spLocks noChangeArrowheads="1"/>
            </p:cNvSpPr>
            <p:nvPr userDrawn="1"/>
          </p:nvSpPr>
          <p:spPr bwMode="auto">
            <a:xfrm>
              <a:off x="1859" y="4169"/>
              <a:ext cx="2372" cy="173"/>
            </a:xfrm>
            <a:prstGeom prst="rect">
              <a:avLst/>
            </a:prstGeom>
            <a:noFill/>
            <a:ln w="9525">
              <a:noFill/>
              <a:miter lim="800000"/>
              <a:headEnd/>
              <a:tailEnd/>
            </a:ln>
            <a:effectLst/>
          </p:spPr>
          <p:txBody>
            <a:bodyPr wrap="none">
              <a:spAutoFit/>
            </a:bodyPr>
            <a:lstStyle/>
            <a:p>
              <a:r>
                <a:rPr lang="zh-TW" altLang="en-US" sz="1200">
                  <a:solidFill>
                    <a:srgbClr val="FF3300"/>
                  </a:solidFill>
                  <a:latin typeface="標楷體" pitchFamily="65" charset="-120"/>
                  <a:ea typeface="標楷體" pitchFamily="65" charset="-120"/>
                </a:rPr>
                <a:t>知識與遠見的結合，才能夠避免無知與短視</a:t>
              </a:r>
              <a:r>
                <a:rPr lang="en-US" altLang="zh-TW" sz="1200">
                  <a:solidFill>
                    <a:srgbClr val="FF3300"/>
                  </a:solidFill>
                  <a:latin typeface="標楷體" pitchFamily="65" charset="-120"/>
                  <a:ea typeface="標楷體" pitchFamily="65" charset="-120"/>
                </a:rPr>
                <a:t>---</a:t>
              </a:r>
              <a:r>
                <a:rPr lang="zh-TW" altLang="en-US" sz="1200">
                  <a:solidFill>
                    <a:srgbClr val="FF3300"/>
                  </a:solidFill>
                  <a:latin typeface="標楷體" pitchFamily="65" charset="-120"/>
                  <a:ea typeface="標楷體" pitchFamily="65" charset="-120"/>
                </a:rPr>
                <a:t>高希均</a:t>
              </a:r>
            </a:p>
          </p:txBody>
        </p:sp>
      </p:grpSp>
    </p:spTree>
  </p:cSld>
  <p:clrMap bg1="dk2" tx1="lt1" bg2="dk1" tx2="lt2" accent1="accent1" accent2="accent2" accent3="accent3" accent4="accent4" accent5="accent5" accent6="accent6" hlink="hlink" folHlink="folHlink"/>
  <p:sldLayoutIdLst>
    <p:sldLayoutId id="2147483663" r:id="rId1"/>
  </p:sldLayoutIdLst>
  <p:timing>
    <p:tnLst>
      <p:par>
        <p:cTn id="1" dur="indefinite" restart="never" nodeType="tmRoot"/>
      </p:par>
    </p:tnLst>
  </p:timing>
  <p:hf hdr="0" ftr="0" dt="0"/>
  <p:txStyles>
    <p:titleStyle>
      <a:lvl1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2pPr>
      <a:lvl3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3pPr>
      <a:lvl4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4pPr>
      <a:lvl5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5pPr>
      <a:lvl6pPr marL="4572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6pPr>
      <a:lvl7pPr marL="9144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7pPr>
      <a:lvl8pPr marL="13716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8pPr>
      <a:lvl9pPr marL="18288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9pPr>
    </p:titleStyle>
    <p:bodyStyle>
      <a:lvl1pPr marL="342900" indent="-342900" algn="l" rtl="0" eaLnBrk="1" fontAlgn="base" hangingPunct="1">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lr>
          <a:schemeClr val="tx2"/>
        </a:buClr>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7.wmf"/></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9.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10.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coexploration.org/howsthewater/html/overviewwater.html"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pPr>
              <a:defRPr/>
            </a:pPr>
            <a:r>
              <a:rPr lang="zh-TW" altLang="en-US" dirty="0" smtClean="0"/>
              <a:t>概念構圖（</a:t>
            </a:r>
            <a:r>
              <a:rPr lang="en-US" dirty="0" smtClean="0"/>
              <a:t>concept mapping</a:t>
            </a:r>
            <a:r>
              <a:rPr lang="zh-TW" altLang="en-US" dirty="0" smtClean="0"/>
              <a:t>）</a:t>
            </a:r>
            <a:endParaRPr lang="zh-TW" altLang="en-US" dirty="0"/>
          </a:p>
        </p:txBody>
      </p:sp>
      <p:sp>
        <p:nvSpPr>
          <p:cNvPr id="283651" name="內容版面配置區 4"/>
          <p:cNvSpPr>
            <a:spLocks noGrp="1"/>
          </p:cNvSpPr>
          <p:nvPr>
            <p:ph idx="1"/>
          </p:nvPr>
        </p:nvSpPr>
        <p:spPr>
          <a:xfrm>
            <a:off x="509231" y="1340768"/>
            <a:ext cx="8229600" cy="4495800"/>
          </a:xfrm>
        </p:spPr>
        <p:txBody>
          <a:bodyPr/>
          <a:lstStyle/>
          <a:p>
            <a:r>
              <a:rPr lang="zh-TW" altLang="en-US" sz="2800" dirty="0" smtClean="0"/>
              <a:t>概念圖主要是以命題的形式將概念之間做有意義的連結，藉由組織、分類、分析、評估以及推理之過程來思考，以輔助說明概念與概念的聯結關係，最後形成一幅樹狀構圖即為概念圖</a:t>
            </a:r>
            <a:r>
              <a:rPr lang="en-US" altLang="zh-TW" sz="2800" dirty="0"/>
              <a:t>(</a:t>
            </a:r>
            <a:r>
              <a:rPr lang="en-US" altLang="zh-TW" sz="2800" dirty="0" smtClean="0"/>
              <a:t>Beitz,1998</a:t>
            </a:r>
            <a:r>
              <a:rPr lang="zh-TW" altLang="en-US" sz="2800" dirty="0" smtClean="0"/>
              <a:t>；</a:t>
            </a:r>
            <a:r>
              <a:rPr lang="zh-TW" altLang="en-US" sz="2800" dirty="0"/>
              <a:t>余民寧，</a:t>
            </a:r>
            <a:r>
              <a:rPr lang="en-US" altLang="zh-TW" sz="2800" dirty="0"/>
              <a:t>2002)</a:t>
            </a:r>
            <a:r>
              <a:rPr lang="zh-TW" altLang="en-US" sz="2800" dirty="0" smtClean="0"/>
              <a:t>。</a:t>
            </a:r>
            <a:endParaRPr lang="en-US" altLang="zh-TW" sz="2800" dirty="0" smtClean="0"/>
          </a:p>
          <a:p>
            <a:r>
              <a:rPr lang="zh-TW" altLang="en-US" sz="2800" dirty="0" smtClean="0"/>
              <a:t>概念圖是一種簡單的圖示法，用圖來表示個人內心一群概念的關係，主要呈現句子中的概念意義，它可以幫助你瞭解一些重要概念間的連結，也可以清楚地看出你對某一主題的概念網路。</a:t>
            </a:r>
            <a:endParaRPr lang="en-US" altLang="zh-TW" sz="2800" dirty="0" smtClean="0"/>
          </a:p>
          <a:p>
            <a:endParaRPr lang="zh-TW" altLang="en-US" sz="2800" dirty="0" smtClean="0"/>
          </a:p>
        </p:txBody>
      </p:sp>
      <p:sp>
        <p:nvSpPr>
          <p:cNvPr id="3" name="投影片編號版面配置區 2"/>
          <p:cNvSpPr>
            <a:spLocks noGrp="1"/>
          </p:cNvSpPr>
          <p:nvPr>
            <p:ph type="sldNum" sz="quarter" idx="12"/>
          </p:nvPr>
        </p:nvSpPr>
        <p:spPr/>
        <p:txBody>
          <a:bodyPr/>
          <a:lstStyle/>
          <a:p>
            <a:pPr>
              <a:defRPr/>
            </a:pPr>
            <a:fld id="{A141443C-F99C-4103-84C5-D8B2FD82957B}" type="slidenum">
              <a:rPr lang="en-US" altLang="zh-TW" smtClean="0"/>
              <a:pPr>
                <a:defRPr/>
              </a:pPr>
              <a:t>1</a:t>
            </a:fld>
            <a:endParaRPr lang="en-US" altLang="zh-TW"/>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3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365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如何製作概念圖</a:t>
            </a:r>
            <a:endParaRPr lang="zh-TW" altLang="en-US" dirty="0"/>
          </a:p>
        </p:txBody>
      </p:sp>
      <p:sp>
        <p:nvSpPr>
          <p:cNvPr id="291843" name="內容版面配置區 2"/>
          <p:cNvSpPr>
            <a:spLocks noGrp="1"/>
          </p:cNvSpPr>
          <p:nvPr>
            <p:ph idx="1"/>
          </p:nvPr>
        </p:nvSpPr>
        <p:spPr/>
        <p:txBody>
          <a:bodyPr/>
          <a:lstStyle/>
          <a:p>
            <a:r>
              <a:rPr lang="zh-TW" altLang="en-US" sz="2400" b="1" dirty="0" smtClean="0"/>
              <a:t>步驟一</a:t>
            </a:r>
            <a:r>
              <a:rPr lang="zh-TW" altLang="en-US" sz="2400" dirty="0"/>
              <a:t>：</a:t>
            </a:r>
            <a:r>
              <a:rPr lang="zh-TW" altLang="en-US" sz="2400" dirty="0" smtClean="0"/>
              <a:t>選出課文中重要的字彙和事件</a:t>
            </a:r>
            <a:endParaRPr lang="en-US" altLang="zh-TW" sz="2400" dirty="0" smtClean="0"/>
          </a:p>
          <a:p>
            <a:r>
              <a:rPr lang="zh-TW" altLang="en-US" sz="1800" dirty="0" smtClean="0"/>
              <a:t>地球的表面高低起伏，有高山、平原，有海洋、河流，又有一層大氣層環繞著，而且到處都有陽光照射。日光、水和空氣孕育了無數的生命。所謂生命現象是指個體所具有的代謝、生長、生殖、感應和演化等現象。具有生命現象的個體稱為生物，如動物、植物和微生物等。反之，沒有生命現象者，稱為無生物，如岩石、礦物等。生物和無生物都是由分子組成的，但是生物的組成較複雜。我們認識生物、學習生物學，要知道，生物只是自然界組織中的一環。絕大部分的生物需要養分、水、日光和空氣等，以維持生命。養分是生物維持生命的基本物質。水佔生物體內成分的百分之七十左右，是生物行消化、排泄或光合作用等種種代謝活動所必需的物質。日光可供植物行光合作用，也使地球表面溫暖、光亮而適合生物生活。空氣中的氧氣（</a:t>
            </a:r>
            <a:r>
              <a:rPr lang="en-US" altLang="zh-TW" sz="1800" dirty="0" smtClean="0"/>
              <a:t>O</a:t>
            </a:r>
            <a:r>
              <a:rPr lang="en-US" altLang="zh-TW" sz="1800" baseline="-25000" dirty="0" smtClean="0"/>
              <a:t>2</a:t>
            </a:r>
            <a:r>
              <a:rPr lang="zh-TW" altLang="en-US" sz="1800" dirty="0" smtClean="0"/>
              <a:t>）可供生物呼吸，二氧化碳則供植物進行光合作用。由此可知環境中的水、空氣、日光等，是維繫生物生存的重要因素。地球上的生物及其依存的環境，稱為生物圈。這個範圍包括水域、低層大氣及部分地殼表面所組成的區域，也就是說地球表面的陸地、水中及空中，都有生物生存。例如七千公尺以上的高處，科學家也收集到細菌。另一方面，在海底深處也有生物生存。概括地說，在海平面以上和以下各約一萬公尺的部分，都有生物。</a:t>
            </a:r>
          </a:p>
          <a:p>
            <a:pPr>
              <a:buFontTx/>
              <a:buNone/>
            </a:pPr>
            <a:endParaRPr lang="zh-TW" altLang="en-US" sz="2400" dirty="0" smtClean="0"/>
          </a:p>
        </p:txBody>
      </p:sp>
      <p:sp>
        <p:nvSpPr>
          <p:cNvPr id="4" name="投影片編號版面配置區 3"/>
          <p:cNvSpPr>
            <a:spLocks noGrp="1"/>
          </p:cNvSpPr>
          <p:nvPr>
            <p:ph type="sldNum" sz="quarter" idx="12"/>
          </p:nvPr>
        </p:nvSpPr>
        <p:spPr/>
        <p:txBody>
          <a:bodyPr/>
          <a:lstStyle/>
          <a:p>
            <a:pPr>
              <a:defRPr/>
            </a:pPr>
            <a:fld id="{EAC415D3-F900-4EB1-890E-9CD8EA15390C}" type="slidenum">
              <a:rPr lang="en-US" altLang="zh-TW" smtClean="0"/>
              <a:pPr>
                <a:defRPr/>
              </a:pPr>
              <a:t>10</a:t>
            </a:fld>
            <a:endParaRPr lang="en-US" altLang="zh-TW"/>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如何製作概念圖</a:t>
            </a:r>
            <a:endParaRPr lang="zh-TW" altLang="en-US" dirty="0"/>
          </a:p>
        </p:txBody>
      </p:sp>
      <p:sp>
        <p:nvSpPr>
          <p:cNvPr id="4" name="投影片編號版面配置區 3"/>
          <p:cNvSpPr>
            <a:spLocks noGrp="1"/>
          </p:cNvSpPr>
          <p:nvPr>
            <p:ph type="sldNum" sz="quarter" idx="12"/>
          </p:nvPr>
        </p:nvSpPr>
        <p:spPr/>
        <p:txBody>
          <a:bodyPr/>
          <a:lstStyle/>
          <a:p>
            <a:pPr>
              <a:defRPr/>
            </a:pPr>
            <a:fld id="{6484B59D-764E-4515-B525-8E3D0998527D}" type="slidenum">
              <a:rPr lang="en-US" altLang="zh-TW" smtClean="0"/>
              <a:pPr>
                <a:defRPr/>
              </a:pPr>
              <a:t>11</a:t>
            </a:fld>
            <a:endParaRPr lang="en-US" altLang="zh-TW"/>
          </a:p>
        </p:txBody>
      </p:sp>
      <p:graphicFrame>
        <p:nvGraphicFramePr>
          <p:cNvPr id="5" name="表格 4"/>
          <p:cNvGraphicFramePr>
            <a:graphicFrameLocks noGrp="1"/>
          </p:cNvGraphicFramePr>
          <p:nvPr/>
        </p:nvGraphicFramePr>
        <p:xfrm>
          <a:off x="1371600" y="1162050"/>
          <a:ext cx="7156452" cy="4756151"/>
        </p:xfrm>
        <a:graphic>
          <a:graphicData uri="http://schemas.openxmlformats.org/drawingml/2006/table">
            <a:tbl>
              <a:tblPr/>
              <a:tblGrid>
                <a:gridCol w="3578226">
                  <a:extLst>
                    <a:ext uri="{9D8B030D-6E8A-4147-A177-3AD203B41FA5}">
                      <a16:colId xmlns:a16="http://schemas.microsoft.com/office/drawing/2014/main" val="20000"/>
                    </a:ext>
                  </a:extLst>
                </a:gridCol>
                <a:gridCol w="3578226">
                  <a:extLst>
                    <a:ext uri="{9D8B030D-6E8A-4147-A177-3AD203B41FA5}">
                      <a16:colId xmlns:a16="http://schemas.microsoft.com/office/drawing/2014/main" val="20001"/>
                    </a:ext>
                  </a:extLst>
                </a:gridCol>
              </a:tblGrid>
              <a:tr h="279774">
                <a:tc gridSpan="2">
                  <a:txBody>
                    <a:bodyPr/>
                    <a:lstStyle/>
                    <a:p>
                      <a:pPr>
                        <a:spcAft>
                          <a:spcPts val="0"/>
                        </a:spcAft>
                      </a:pPr>
                      <a:r>
                        <a:rPr lang="zh-TW" sz="1800" kern="100" dirty="0">
                          <a:solidFill>
                            <a:schemeClr val="tx1">
                              <a:lumMod val="95000"/>
                            </a:schemeClr>
                          </a:solidFill>
                          <a:latin typeface="Times New Roman"/>
                          <a:ea typeface="新細明體"/>
                          <a:cs typeface="Times New Roman"/>
                        </a:rPr>
                        <a:t>表一：課文中選出的重要專有名詞和事件</a:t>
                      </a: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zh-TW" altLang="en-US"/>
                    </a:p>
                  </a:txBody>
                  <a:tcPr/>
                </a:tc>
                <a:extLst>
                  <a:ext uri="{0D108BD9-81ED-4DB2-BD59-A6C34878D82A}">
                    <a16:rowId xmlns:a16="http://schemas.microsoft.com/office/drawing/2014/main" val="10000"/>
                  </a:ext>
                </a:extLst>
              </a:tr>
              <a:tr h="279774">
                <a:tc>
                  <a:txBody>
                    <a:bodyPr/>
                    <a:lstStyle/>
                    <a:p>
                      <a:pPr>
                        <a:spcAft>
                          <a:spcPts val="0"/>
                        </a:spcAft>
                      </a:pPr>
                      <a:r>
                        <a:rPr lang="zh-TW" sz="1800" kern="100">
                          <a:solidFill>
                            <a:schemeClr val="tx1">
                              <a:lumMod val="95000"/>
                            </a:schemeClr>
                          </a:solidFill>
                          <a:latin typeface="Times New Roman"/>
                          <a:ea typeface="新細明體"/>
                          <a:cs typeface="Times New Roman"/>
                        </a:rPr>
                        <a:t>概念（專有名詞）</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spcAft>
                          <a:spcPts val="0"/>
                        </a:spcAft>
                      </a:pPr>
                      <a:r>
                        <a:rPr lang="zh-TW" sz="1800" kern="100">
                          <a:solidFill>
                            <a:schemeClr val="tx1">
                              <a:lumMod val="95000"/>
                            </a:schemeClr>
                          </a:solidFill>
                          <a:latin typeface="Times New Roman"/>
                          <a:ea typeface="新細明體"/>
                          <a:cs typeface="Times New Roman"/>
                        </a:rPr>
                        <a:t>概念（事件）</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4196603">
                <a:tc>
                  <a:txBody>
                    <a:bodyPr/>
                    <a:lstStyle/>
                    <a:p>
                      <a:pPr algn="ctr">
                        <a:spcAft>
                          <a:spcPts val="0"/>
                        </a:spcAft>
                      </a:pPr>
                      <a:r>
                        <a:rPr lang="zh-TW" sz="1800" kern="100" dirty="0">
                          <a:solidFill>
                            <a:schemeClr val="tx1">
                              <a:lumMod val="95000"/>
                            </a:schemeClr>
                          </a:solidFill>
                          <a:latin typeface="Times New Roman"/>
                          <a:ea typeface="新細明體"/>
                          <a:cs typeface="Times New Roman"/>
                        </a:rPr>
                        <a:t>生命現象</a:t>
                      </a:r>
                    </a:p>
                    <a:p>
                      <a:pPr algn="ctr">
                        <a:spcAft>
                          <a:spcPts val="0"/>
                        </a:spcAft>
                      </a:pPr>
                      <a:r>
                        <a:rPr lang="zh-TW" sz="1800" kern="100" dirty="0">
                          <a:solidFill>
                            <a:schemeClr val="tx1">
                              <a:lumMod val="95000"/>
                            </a:schemeClr>
                          </a:solidFill>
                          <a:latin typeface="Times New Roman"/>
                          <a:ea typeface="新細明體"/>
                          <a:cs typeface="Times New Roman"/>
                        </a:rPr>
                        <a:t>生物</a:t>
                      </a:r>
                    </a:p>
                    <a:p>
                      <a:pPr algn="ctr">
                        <a:spcAft>
                          <a:spcPts val="0"/>
                        </a:spcAft>
                      </a:pPr>
                      <a:r>
                        <a:rPr lang="zh-TW" sz="1800" kern="100" dirty="0">
                          <a:solidFill>
                            <a:schemeClr val="tx1">
                              <a:lumMod val="95000"/>
                            </a:schemeClr>
                          </a:solidFill>
                          <a:latin typeface="Times New Roman"/>
                          <a:ea typeface="新細明體"/>
                          <a:cs typeface="Times New Roman"/>
                        </a:rPr>
                        <a:t>動物</a:t>
                      </a:r>
                    </a:p>
                    <a:p>
                      <a:pPr algn="ctr">
                        <a:spcAft>
                          <a:spcPts val="0"/>
                        </a:spcAft>
                      </a:pPr>
                      <a:r>
                        <a:rPr lang="zh-TW" sz="1800" kern="100" dirty="0">
                          <a:solidFill>
                            <a:schemeClr val="tx1">
                              <a:lumMod val="95000"/>
                            </a:schemeClr>
                          </a:solidFill>
                          <a:latin typeface="Times New Roman"/>
                          <a:ea typeface="新細明體"/>
                          <a:cs typeface="Times New Roman"/>
                        </a:rPr>
                        <a:t>植物</a:t>
                      </a:r>
                    </a:p>
                    <a:p>
                      <a:pPr algn="ctr">
                        <a:spcAft>
                          <a:spcPts val="0"/>
                        </a:spcAft>
                      </a:pPr>
                      <a:r>
                        <a:rPr lang="zh-TW" sz="1800" kern="100" dirty="0">
                          <a:solidFill>
                            <a:schemeClr val="tx1">
                              <a:lumMod val="95000"/>
                            </a:schemeClr>
                          </a:solidFill>
                          <a:latin typeface="Times New Roman"/>
                          <a:ea typeface="新細明體"/>
                          <a:cs typeface="Times New Roman"/>
                        </a:rPr>
                        <a:t>微生物</a:t>
                      </a:r>
                    </a:p>
                    <a:p>
                      <a:pPr algn="ctr">
                        <a:spcAft>
                          <a:spcPts val="0"/>
                        </a:spcAft>
                      </a:pPr>
                      <a:r>
                        <a:rPr lang="zh-TW" sz="1800" kern="100" dirty="0">
                          <a:solidFill>
                            <a:schemeClr val="tx1">
                              <a:lumMod val="95000"/>
                            </a:schemeClr>
                          </a:solidFill>
                          <a:latin typeface="Times New Roman"/>
                          <a:ea typeface="新細明體"/>
                          <a:cs typeface="Times New Roman"/>
                        </a:rPr>
                        <a:t>無生物</a:t>
                      </a:r>
                    </a:p>
                    <a:p>
                      <a:pPr algn="ctr">
                        <a:spcAft>
                          <a:spcPts val="0"/>
                        </a:spcAft>
                      </a:pPr>
                      <a:r>
                        <a:rPr lang="zh-TW" sz="1800" kern="100" dirty="0">
                          <a:solidFill>
                            <a:schemeClr val="tx1">
                              <a:lumMod val="95000"/>
                            </a:schemeClr>
                          </a:solidFill>
                          <a:latin typeface="Times New Roman"/>
                          <a:ea typeface="新細明體"/>
                          <a:cs typeface="Times New Roman"/>
                        </a:rPr>
                        <a:t>岩石、礦物</a:t>
                      </a:r>
                    </a:p>
                    <a:p>
                      <a:pPr algn="ctr">
                        <a:spcAft>
                          <a:spcPts val="0"/>
                        </a:spcAft>
                      </a:pPr>
                      <a:r>
                        <a:rPr lang="zh-TW" sz="1800" kern="100" dirty="0">
                          <a:solidFill>
                            <a:schemeClr val="tx1">
                              <a:lumMod val="95000"/>
                            </a:schemeClr>
                          </a:solidFill>
                          <a:latin typeface="Times New Roman"/>
                          <a:ea typeface="新細明體"/>
                          <a:cs typeface="Times New Roman"/>
                        </a:rPr>
                        <a:t>養分</a:t>
                      </a:r>
                    </a:p>
                    <a:p>
                      <a:pPr algn="ctr">
                        <a:spcAft>
                          <a:spcPts val="0"/>
                        </a:spcAft>
                      </a:pPr>
                      <a:r>
                        <a:rPr lang="zh-TW" sz="1800" kern="100" dirty="0">
                          <a:solidFill>
                            <a:schemeClr val="tx1">
                              <a:lumMod val="95000"/>
                            </a:schemeClr>
                          </a:solidFill>
                          <a:latin typeface="Times New Roman"/>
                          <a:ea typeface="新細明體"/>
                          <a:cs typeface="Times New Roman"/>
                        </a:rPr>
                        <a:t>水</a:t>
                      </a:r>
                    </a:p>
                    <a:p>
                      <a:pPr algn="ctr">
                        <a:spcAft>
                          <a:spcPts val="0"/>
                        </a:spcAft>
                      </a:pPr>
                      <a:r>
                        <a:rPr lang="zh-TW" sz="1800" kern="100" dirty="0">
                          <a:solidFill>
                            <a:schemeClr val="tx1">
                              <a:lumMod val="95000"/>
                            </a:schemeClr>
                          </a:solidFill>
                          <a:latin typeface="Times New Roman"/>
                          <a:ea typeface="新細明體"/>
                          <a:cs typeface="Times New Roman"/>
                        </a:rPr>
                        <a:t>日光</a:t>
                      </a:r>
                    </a:p>
                    <a:p>
                      <a:pPr algn="ctr">
                        <a:spcAft>
                          <a:spcPts val="0"/>
                        </a:spcAft>
                      </a:pPr>
                      <a:r>
                        <a:rPr lang="zh-TW" sz="1800" kern="100" dirty="0">
                          <a:solidFill>
                            <a:schemeClr val="tx1">
                              <a:lumMod val="95000"/>
                            </a:schemeClr>
                          </a:solidFill>
                          <a:latin typeface="Times New Roman"/>
                          <a:ea typeface="新細明體"/>
                          <a:cs typeface="Times New Roman"/>
                        </a:rPr>
                        <a:t>空氣</a:t>
                      </a:r>
                    </a:p>
                    <a:p>
                      <a:pPr algn="ctr">
                        <a:spcAft>
                          <a:spcPts val="0"/>
                        </a:spcAft>
                      </a:pPr>
                      <a:r>
                        <a:rPr lang="zh-TW" sz="1800" kern="100" dirty="0">
                          <a:solidFill>
                            <a:schemeClr val="tx1">
                              <a:lumMod val="95000"/>
                            </a:schemeClr>
                          </a:solidFill>
                          <a:latin typeface="Times New Roman"/>
                          <a:ea typeface="新細明體"/>
                          <a:cs typeface="Times New Roman"/>
                        </a:rPr>
                        <a:t>生物圈</a:t>
                      </a:r>
                    </a:p>
                    <a:p>
                      <a:pPr algn="ctr">
                        <a:spcAft>
                          <a:spcPts val="0"/>
                        </a:spcAft>
                      </a:pPr>
                      <a:r>
                        <a:rPr lang="zh-TW" sz="1800" kern="100" dirty="0">
                          <a:solidFill>
                            <a:schemeClr val="tx1">
                              <a:lumMod val="95000"/>
                            </a:schemeClr>
                          </a:solidFill>
                          <a:latin typeface="Times New Roman"/>
                          <a:ea typeface="新細明體"/>
                          <a:cs typeface="Times New Roman"/>
                        </a:rPr>
                        <a:t>陸地、水中、空中</a:t>
                      </a:r>
                    </a:p>
                    <a:p>
                      <a:pPr algn="ctr">
                        <a:spcAft>
                          <a:spcPts val="0"/>
                        </a:spcAft>
                      </a:pPr>
                      <a:r>
                        <a:rPr lang="zh-TW" sz="1800" kern="100" dirty="0">
                          <a:solidFill>
                            <a:schemeClr val="tx1">
                              <a:lumMod val="95000"/>
                            </a:schemeClr>
                          </a:solidFill>
                          <a:latin typeface="Times New Roman"/>
                          <a:ea typeface="新細明體"/>
                          <a:cs typeface="Times New Roman"/>
                        </a:rPr>
                        <a:t>高空</a:t>
                      </a:r>
                    </a:p>
                    <a:p>
                      <a:pPr algn="ctr">
                        <a:spcAft>
                          <a:spcPts val="0"/>
                        </a:spcAft>
                      </a:pPr>
                      <a:r>
                        <a:rPr lang="zh-TW" sz="1800" kern="100" dirty="0">
                          <a:solidFill>
                            <a:schemeClr val="tx1">
                              <a:lumMod val="95000"/>
                            </a:schemeClr>
                          </a:solidFill>
                          <a:latin typeface="Times New Roman"/>
                          <a:ea typeface="新細明體"/>
                          <a:cs typeface="Times New Roman"/>
                        </a:rPr>
                        <a:t>海洋深處</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Aft>
                          <a:spcPts val="0"/>
                        </a:spcAft>
                      </a:pPr>
                      <a:r>
                        <a:rPr lang="zh-TW" sz="1800" kern="100" dirty="0">
                          <a:solidFill>
                            <a:schemeClr val="tx1">
                              <a:lumMod val="95000"/>
                            </a:schemeClr>
                          </a:solidFill>
                          <a:latin typeface="Times New Roman"/>
                          <a:ea typeface="新細明體"/>
                          <a:cs typeface="Times New Roman"/>
                        </a:rPr>
                        <a:t>代謝、生長、生殖、感應和演化</a:t>
                      </a:r>
                    </a:p>
                    <a:p>
                      <a:pPr algn="ctr">
                        <a:spcAft>
                          <a:spcPts val="0"/>
                        </a:spcAft>
                      </a:pPr>
                      <a:r>
                        <a:rPr lang="zh-TW" sz="1800" kern="100" dirty="0">
                          <a:solidFill>
                            <a:schemeClr val="tx1">
                              <a:lumMod val="95000"/>
                            </a:schemeClr>
                          </a:solidFill>
                          <a:latin typeface="Times New Roman"/>
                          <a:ea typeface="新細明體"/>
                          <a:cs typeface="Times New Roman"/>
                        </a:rPr>
                        <a:t>維持生命</a:t>
                      </a:r>
                    </a:p>
                    <a:p>
                      <a:pPr algn="ctr">
                        <a:spcAft>
                          <a:spcPts val="0"/>
                        </a:spcAft>
                      </a:pPr>
                      <a:r>
                        <a:rPr lang="zh-TW" sz="1800" kern="100" dirty="0">
                          <a:solidFill>
                            <a:schemeClr val="tx1">
                              <a:lumMod val="95000"/>
                            </a:schemeClr>
                          </a:solidFill>
                          <a:latin typeface="Times New Roman"/>
                          <a:ea typeface="新細明體"/>
                          <a:cs typeface="Times New Roman"/>
                        </a:rPr>
                        <a:t>消化、排泄等活動</a:t>
                      </a:r>
                    </a:p>
                    <a:p>
                      <a:pPr algn="ctr">
                        <a:spcAft>
                          <a:spcPts val="0"/>
                        </a:spcAft>
                      </a:pPr>
                      <a:r>
                        <a:rPr lang="zh-TW" sz="1800" kern="100" dirty="0">
                          <a:solidFill>
                            <a:schemeClr val="tx1">
                              <a:lumMod val="95000"/>
                            </a:schemeClr>
                          </a:solidFill>
                          <a:latin typeface="Times New Roman"/>
                          <a:ea typeface="新細明體"/>
                          <a:cs typeface="Times New Roman"/>
                        </a:rPr>
                        <a:t>光合作用</a:t>
                      </a:r>
                    </a:p>
                    <a:p>
                      <a:pPr algn="ctr">
                        <a:spcAft>
                          <a:spcPts val="0"/>
                        </a:spcAft>
                      </a:pPr>
                      <a:r>
                        <a:rPr lang="zh-TW" sz="1800" kern="100" dirty="0">
                          <a:solidFill>
                            <a:schemeClr val="tx1">
                              <a:lumMod val="95000"/>
                            </a:schemeClr>
                          </a:solidFill>
                          <a:latin typeface="Times New Roman"/>
                          <a:ea typeface="新細明體"/>
                          <a:cs typeface="Times New Roman"/>
                        </a:rPr>
                        <a:t>溫暖、光亮</a:t>
                      </a:r>
                    </a:p>
                    <a:p>
                      <a:pPr algn="ctr">
                        <a:spcAft>
                          <a:spcPts val="0"/>
                        </a:spcAft>
                      </a:pPr>
                      <a:r>
                        <a:rPr lang="zh-TW" sz="1800" kern="100" dirty="0">
                          <a:solidFill>
                            <a:schemeClr val="tx1">
                              <a:lumMod val="95000"/>
                            </a:schemeClr>
                          </a:solidFill>
                          <a:latin typeface="Times New Roman"/>
                          <a:ea typeface="新細明體"/>
                          <a:cs typeface="Times New Roman"/>
                        </a:rPr>
                        <a:t>呼吸</a:t>
                      </a:r>
                    </a:p>
                    <a:p>
                      <a:pPr algn="ctr">
                        <a:spcAft>
                          <a:spcPts val="0"/>
                        </a:spcAft>
                      </a:pPr>
                      <a:r>
                        <a:rPr lang="zh-TW" sz="1800" kern="100" dirty="0">
                          <a:solidFill>
                            <a:schemeClr val="tx1">
                              <a:lumMod val="95000"/>
                            </a:schemeClr>
                          </a:solidFill>
                          <a:latin typeface="Times New Roman"/>
                          <a:ea typeface="新細明體"/>
                          <a:cs typeface="Times New Roman"/>
                        </a:rPr>
                        <a:t>空氣稀薄</a:t>
                      </a:r>
                    </a:p>
                    <a:p>
                      <a:pPr algn="ctr">
                        <a:spcAft>
                          <a:spcPts val="0"/>
                        </a:spcAft>
                      </a:pPr>
                      <a:r>
                        <a:rPr lang="zh-TW" sz="1800" kern="100" dirty="0">
                          <a:solidFill>
                            <a:schemeClr val="tx1">
                              <a:lumMod val="95000"/>
                            </a:schemeClr>
                          </a:solidFill>
                          <a:latin typeface="Times New Roman"/>
                          <a:ea typeface="新細明體"/>
                          <a:cs typeface="Times New Roman"/>
                        </a:rPr>
                        <a:t>溫度低</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如何製作概念圖</a:t>
            </a:r>
            <a:endParaRPr lang="zh-TW" altLang="en-US" dirty="0"/>
          </a:p>
        </p:txBody>
      </p:sp>
      <p:sp>
        <p:nvSpPr>
          <p:cNvPr id="293891" name="內容版面配置區 2"/>
          <p:cNvSpPr>
            <a:spLocks noGrp="1"/>
          </p:cNvSpPr>
          <p:nvPr>
            <p:ph idx="1"/>
          </p:nvPr>
        </p:nvSpPr>
        <p:spPr/>
        <p:txBody>
          <a:bodyPr/>
          <a:lstStyle/>
          <a:p>
            <a:r>
              <a:rPr lang="zh-TW" altLang="en-US" sz="2400" b="1" dirty="0" smtClean="0"/>
              <a:t>步驟二</a:t>
            </a:r>
            <a:r>
              <a:rPr lang="zh-TW" altLang="en-US" sz="2400" dirty="0"/>
              <a:t>：</a:t>
            </a:r>
            <a:r>
              <a:rPr lang="zh-TW" altLang="en-US" sz="2400" dirty="0" smtClean="0"/>
              <a:t>介紹主要概念，也就是包含較廣的概念，而且各主概念包含許多次概念。</a:t>
            </a:r>
          </a:p>
          <a:p>
            <a:endParaRPr lang="zh-TW" altLang="en-US" sz="2400" dirty="0" smtClean="0"/>
          </a:p>
        </p:txBody>
      </p:sp>
      <p:sp>
        <p:nvSpPr>
          <p:cNvPr id="4" name="投影片編號版面配置區 3"/>
          <p:cNvSpPr>
            <a:spLocks noGrp="1"/>
          </p:cNvSpPr>
          <p:nvPr>
            <p:ph type="sldNum" sz="quarter" idx="12"/>
          </p:nvPr>
        </p:nvSpPr>
        <p:spPr/>
        <p:txBody>
          <a:bodyPr/>
          <a:lstStyle/>
          <a:p>
            <a:pPr>
              <a:defRPr/>
            </a:pPr>
            <a:fld id="{E5AEE24A-AF0C-4936-A40B-7D36280ADF68}" type="slidenum">
              <a:rPr lang="en-US" altLang="zh-TW" smtClean="0"/>
              <a:pPr>
                <a:defRPr/>
              </a:pPr>
              <a:t>12</a:t>
            </a:fld>
            <a:endParaRPr lang="en-US" altLang="zh-TW"/>
          </a:p>
        </p:txBody>
      </p:sp>
      <p:graphicFrame>
        <p:nvGraphicFramePr>
          <p:cNvPr id="5" name="表格 4"/>
          <p:cNvGraphicFramePr>
            <a:graphicFrameLocks noGrp="1"/>
          </p:cNvGraphicFramePr>
          <p:nvPr/>
        </p:nvGraphicFramePr>
        <p:xfrm>
          <a:off x="1860550" y="2273300"/>
          <a:ext cx="5313680" cy="4053840"/>
        </p:xfrm>
        <a:graphic>
          <a:graphicData uri="http://schemas.openxmlformats.org/drawingml/2006/table">
            <a:tbl>
              <a:tblPr/>
              <a:tblGrid>
                <a:gridCol w="754380">
                  <a:extLst>
                    <a:ext uri="{9D8B030D-6E8A-4147-A177-3AD203B41FA5}">
                      <a16:colId xmlns:a16="http://schemas.microsoft.com/office/drawing/2014/main" val="20000"/>
                    </a:ext>
                  </a:extLst>
                </a:gridCol>
                <a:gridCol w="4559300">
                  <a:extLst>
                    <a:ext uri="{9D8B030D-6E8A-4147-A177-3AD203B41FA5}">
                      <a16:colId xmlns:a16="http://schemas.microsoft.com/office/drawing/2014/main" val="20001"/>
                    </a:ext>
                  </a:extLst>
                </a:gridCol>
              </a:tblGrid>
              <a:tr h="0">
                <a:tc gridSpan="2">
                  <a:txBody>
                    <a:bodyPr/>
                    <a:lstStyle/>
                    <a:p>
                      <a:pPr>
                        <a:spcAft>
                          <a:spcPts val="0"/>
                        </a:spcAft>
                      </a:pPr>
                      <a:r>
                        <a:rPr lang="zh-TW" sz="1400" kern="100">
                          <a:solidFill>
                            <a:schemeClr val="tx1">
                              <a:lumMod val="95000"/>
                            </a:schemeClr>
                          </a:solidFill>
                          <a:latin typeface="Times New Roman"/>
                          <a:ea typeface="新細明體"/>
                        </a:rPr>
                        <a:t>表二：主概念與次概念之介紹</a:t>
                      </a: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zh-TW" altLang="en-US"/>
                    </a:p>
                  </a:txBody>
                  <a:tcPr/>
                </a:tc>
                <a:extLst>
                  <a:ext uri="{0D108BD9-81ED-4DB2-BD59-A6C34878D82A}">
                    <a16:rowId xmlns:a16="http://schemas.microsoft.com/office/drawing/2014/main" val="10000"/>
                  </a:ext>
                </a:extLst>
              </a:tr>
              <a:tr h="0">
                <a:tc>
                  <a:txBody>
                    <a:bodyPr/>
                    <a:lstStyle/>
                    <a:p>
                      <a:pPr algn="ctr">
                        <a:spcAft>
                          <a:spcPts val="0"/>
                        </a:spcAft>
                      </a:pPr>
                      <a:r>
                        <a:rPr lang="zh-TW" sz="1400" kern="100">
                          <a:solidFill>
                            <a:schemeClr val="tx1">
                              <a:lumMod val="95000"/>
                            </a:schemeClr>
                          </a:solidFill>
                          <a:latin typeface="Times New Roman"/>
                          <a:ea typeface="新細明體"/>
                        </a:rPr>
                        <a:t>主概念</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Aft>
                          <a:spcPts val="0"/>
                        </a:spcAft>
                      </a:pPr>
                      <a:r>
                        <a:rPr lang="zh-TW" sz="1400" kern="100">
                          <a:solidFill>
                            <a:schemeClr val="tx1">
                              <a:lumMod val="95000"/>
                            </a:schemeClr>
                          </a:solidFill>
                          <a:latin typeface="Times New Roman"/>
                          <a:ea typeface="新細明體"/>
                        </a:rPr>
                        <a:t>次概念</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0">
                <a:tc>
                  <a:txBody>
                    <a:bodyPr/>
                    <a:lstStyle/>
                    <a:p>
                      <a:pPr algn="ctr">
                        <a:spcAft>
                          <a:spcPts val="0"/>
                        </a:spcAft>
                      </a:pPr>
                      <a:r>
                        <a:rPr lang="zh-TW" sz="1400" kern="100">
                          <a:solidFill>
                            <a:schemeClr val="tx1">
                              <a:lumMod val="95000"/>
                            </a:schemeClr>
                          </a:solidFill>
                          <a:latin typeface="Times New Roman"/>
                          <a:ea typeface="新細明體"/>
                        </a:rPr>
                        <a:t>生</a:t>
                      </a:r>
                    </a:p>
                    <a:p>
                      <a:pPr algn="ctr">
                        <a:spcAft>
                          <a:spcPts val="0"/>
                        </a:spcAft>
                      </a:pPr>
                      <a:r>
                        <a:rPr lang="zh-TW" sz="1400" kern="100">
                          <a:solidFill>
                            <a:schemeClr val="tx1">
                              <a:lumMod val="95000"/>
                            </a:schemeClr>
                          </a:solidFill>
                          <a:latin typeface="Times New Roman"/>
                          <a:ea typeface="新細明體"/>
                        </a:rPr>
                        <a:t>物</a:t>
                      </a:r>
                    </a:p>
                    <a:p>
                      <a:pPr algn="ctr">
                        <a:spcAft>
                          <a:spcPts val="0"/>
                        </a:spcAft>
                      </a:pPr>
                      <a:r>
                        <a:rPr lang="zh-TW" sz="1400" kern="100">
                          <a:solidFill>
                            <a:schemeClr val="tx1">
                              <a:lumMod val="95000"/>
                            </a:schemeClr>
                          </a:solidFill>
                          <a:latin typeface="Times New Roman"/>
                          <a:ea typeface="新細明體"/>
                        </a:rPr>
                        <a:t>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342900" lvl="0" indent="-342900" algn="just">
                        <a:spcAft>
                          <a:spcPts val="0"/>
                        </a:spcAft>
                        <a:buFont typeface="新細明體"/>
                        <a:buChar char="●"/>
                        <a:tabLst>
                          <a:tab pos="247650" algn="l"/>
                        </a:tabLst>
                      </a:pPr>
                      <a:r>
                        <a:rPr lang="zh-TW" sz="1400" kern="100">
                          <a:solidFill>
                            <a:schemeClr val="tx1">
                              <a:lumMod val="95000"/>
                            </a:schemeClr>
                          </a:solidFill>
                          <a:latin typeface="Times New Roman"/>
                          <a:ea typeface="新細明體"/>
                          <a:cs typeface="Times New Roman"/>
                        </a:rPr>
                        <a:t>地球上的生物及其依存的環境，稱為生物圈</a:t>
                      </a:r>
                    </a:p>
                    <a:p>
                      <a:pPr marL="342900" lvl="0" indent="-342900" algn="just">
                        <a:spcAft>
                          <a:spcPts val="0"/>
                        </a:spcAft>
                        <a:buFont typeface="新細明體"/>
                        <a:buChar char="●"/>
                        <a:tabLst>
                          <a:tab pos="247650" algn="l"/>
                        </a:tabLst>
                      </a:pPr>
                      <a:r>
                        <a:rPr lang="zh-TW" sz="1400" kern="100">
                          <a:solidFill>
                            <a:schemeClr val="tx1">
                              <a:lumMod val="95000"/>
                            </a:schemeClr>
                          </a:solidFill>
                          <a:latin typeface="Times New Roman"/>
                          <a:ea typeface="新細明體"/>
                          <a:cs typeface="Times New Roman"/>
                        </a:rPr>
                        <a:t>其範圍包括水域、低層大氣及部分地殼表面所組成的區域，也就是說地球表面的陸地、水中及空中，都有生物生存。</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0">
                <a:tc>
                  <a:txBody>
                    <a:bodyPr/>
                    <a:lstStyle/>
                    <a:p>
                      <a:pPr algn="ctr">
                        <a:spcAft>
                          <a:spcPts val="0"/>
                        </a:spcAft>
                      </a:pPr>
                      <a:r>
                        <a:rPr lang="zh-TW" sz="1400" kern="100">
                          <a:solidFill>
                            <a:schemeClr val="tx1">
                              <a:lumMod val="95000"/>
                            </a:schemeClr>
                          </a:solidFill>
                          <a:latin typeface="Times New Roman"/>
                          <a:ea typeface="新細明體"/>
                        </a:rPr>
                        <a:t>生物</a:t>
                      </a:r>
                    </a:p>
                    <a:p>
                      <a:pPr algn="ctr">
                        <a:spcAft>
                          <a:spcPts val="0"/>
                        </a:spcAft>
                      </a:pPr>
                      <a:r>
                        <a:rPr lang="zh-TW" sz="1400" kern="100">
                          <a:solidFill>
                            <a:schemeClr val="tx1">
                              <a:lumMod val="95000"/>
                            </a:schemeClr>
                          </a:solidFill>
                          <a:latin typeface="Times New Roman"/>
                          <a:ea typeface="新細明體"/>
                        </a:rPr>
                        <a:t>與</a:t>
                      </a:r>
                    </a:p>
                    <a:p>
                      <a:pPr algn="ctr">
                        <a:spcAft>
                          <a:spcPts val="0"/>
                        </a:spcAft>
                      </a:pPr>
                      <a:r>
                        <a:rPr lang="zh-TW" sz="1400" kern="100">
                          <a:solidFill>
                            <a:schemeClr val="tx1">
                              <a:lumMod val="95000"/>
                            </a:schemeClr>
                          </a:solidFill>
                          <a:latin typeface="Times New Roman"/>
                          <a:ea typeface="新細明體"/>
                        </a:rPr>
                        <a:t>無生物</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342900" lvl="0" indent="-342900" algn="just">
                        <a:spcAft>
                          <a:spcPts val="0"/>
                        </a:spcAft>
                        <a:buFont typeface="新細明體"/>
                        <a:buChar char="●"/>
                        <a:tabLst>
                          <a:tab pos="247650" algn="l"/>
                        </a:tabLst>
                      </a:pPr>
                      <a:r>
                        <a:rPr lang="zh-TW" sz="1400" kern="100">
                          <a:solidFill>
                            <a:schemeClr val="tx1">
                              <a:lumMod val="95000"/>
                            </a:schemeClr>
                          </a:solidFill>
                          <a:latin typeface="Times New Roman"/>
                          <a:ea typeface="新細明體"/>
                          <a:cs typeface="Times New Roman"/>
                        </a:rPr>
                        <a:t>具有生命現象的個體稱為生物，如動物、植物和微生物等。</a:t>
                      </a:r>
                    </a:p>
                    <a:p>
                      <a:pPr marL="342900" lvl="0" indent="-342900" algn="just">
                        <a:spcAft>
                          <a:spcPts val="0"/>
                        </a:spcAft>
                        <a:buFont typeface="新細明體"/>
                        <a:buChar char="●"/>
                        <a:tabLst>
                          <a:tab pos="247650" algn="l"/>
                        </a:tabLst>
                      </a:pPr>
                      <a:r>
                        <a:rPr lang="zh-TW" sz="1400" kern="100">
                          <a:solidFill>
                            <a:schemeClr val="tx1">
                              <a:lumMod val="95000"/>
                            </a:schemeClr>
                          </a:solidFill>
                          <a:latin typeface="Times New Roman"/>
                          <a:ea typeface="新細明體"/>
                          <a:cs typeface="Times New Roman"/>
                        </a:rPr>
                        <a:t>沒有生命現象者，稱為無生物，如岩石、礦物等。</a:t>
                      </a:r>
                    </a:p>
                    <a:p>
                      <a:pPr marL="342900" lvl="0" indent="-342900" algn="just">
                        <a:spcAft>
                          <a:spcPts val="0"/>
                        </a:spcAft>
                        <a:buFont typeface="新細明體"/>
                        <a:buChar char="●"/>
                        <a:tabLst>
                          <a:tab pos="247650" algn="l"/>
                        </a:tabLst>
                      </a:pPr>
                      <a:r>
                        <a:rPr lang="zh-TW" sz="1400" kern="100">
                          <a:solidFill>
                            <a:schemeClr val="tx1">
                              <a:lumMod val="95000"/>
                            </a:schemeClr>
                          </a:solidFill>
                          <a:latin typeface="Times New Roman"/>
                          <a:ea typeface="新細明體"/>
                          <a:cs typeface="Times New Roman"/>
                        </a:rPr>
                        <a:t>所謂生命現象，是指個體所具有的代謝、生長、生殖、感應和演化等現象。</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3"/>
                  </a:ext>
                </a:extLst>
              </a:tr>
              <a:tr h="0">
                <a:tc>
                  <a:txBody>
                    <a:bodyPr/>
                    <a:lstStyle/>
                    <a:p>
                      <a:pPr algn="ctr">
                        <a:spcAft>
                          <a:spcPts val="0"/>
                        </a:spcAft>
                      </a:pPr>
                      <a:r>
                        <a:rPr lang="zh-TW" sz="1400" kern="100">
                          <a:solidFill>
                            <a:schemeClr val="tx1">
                              <a:lumMod val="95000"/>
                            </a:schemeClr>
                          </a:solidFill>
                          <a:latin typeface="Times New Roman"/>
                          <a:ea typeface="新細明體"/>
                        </a:rPr>
                        <a:t>生物</a:t>
                      </a:r>
                    </a:p>
                    <a:p>
                      <a:pPr algn="ctr">
                        <a:spcAft>
                          <a:spcPts val="0"/>
                        </a:spcAft>
                      </a:pPr>
                      <a:r>
                        <a:rPr lang="zh-TW" sz="1400" kern="100">
                          <a:solidFill>
                            <a:schemeClr val="tx1">
                              <a:lumMod val="95000"/>
                            </a:schemeClr>
                          </a:solidFill>
                          <a:latin typeface="Times New Roman"/>
                          <a:ea typeface="新細明體"/>
                        </a:rPr>
                        <a:t>生存</a:t>
                      </a:r>
                    </a:p>
                    <a:p>
                      <a:pPr algn="ctr">
                        <a:spcAft>
                          <a:spcPts val="0"/>
                        </a:spcAft>
                      </a:pPr>
                      <a:r>
                        <a:rPr lang="zh-TW" sz="1400" kern="100">
                          <a:solidFill>
                            <a:schemeClr val="tx1">
                              <a:lumMod val="95000"/>
                            </a:schemeClr>
                          </a:solidFill>
                          <a:latin typeface="Times New Roman"/>
                          <a:ea typeface="新細明體"/>
                        </a:rPr>
                        <a:t>所需</a:t>
                      </a:r>
                    </a:p>
                    <a:p>
                      <a:pPr algn="ctr">
                        <a:spcAft>
                          <a:spcPts val="0"/>
                        </a:spcAft>
                      </a:pPr>
                      <a:r>
                        <a:rPr lang="zh-TW" sz="1400" kern="100">
                          <a:solidFill>
                            <a:schemeClr val="tx1">
                              <a:lumMod val="95000"/>
                            </a:schemeClr>
                          </a:solidFill>
                          <a:latin typeface="Times New Roman"/>
                          <a:ea typeface="新細明體"/>
                        </a:rPr>
                        <a:t>之</a:t>
                      </a:r>
                    </a:p>
                    <a:p>
                      <a:pPr algn="ctr">
                        <a:spcAft>
                          <a:spcPts val="0"/>
                        </a:spcAft>
                      </a:pPr>
                      <a:r>
                        <a:rPr lang="zh-TW" sz="1400" kern="100">
                          <a:solidFill>
                            <a:schemeClr val="tx1">
                              <a:lumMod val="95000"/>
                            </a:schemeClr>
                          </a:solidFill>
                          <a:latin typeface="Times New Roman"/>
                          <a:ea typeface="新細明體"/>
                        </a:rPr>
                        <a:t>養分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342900" lvl="0" indent="-342900" algn="just">
                        <a:spcAft>
                          <a:spcPts val="0"/>
                        </a:spcAft>
                        <a:buFont typeface="新細明體"/>
                        <a:buChar char="●"/>
                        <a:tabLst>
                          <a:tab pos="247650" algn="l"/>
                        </a:tabLst>
                      </a:pPr>
                      <a:r>
                        <a:rPr lang="zh-TW" sz="1400" kern="100" dirty="0">
                          <a:solidFill>
                            <a:schemeClr val="tx1">
                              <a:lumMod val="95000"/>
                            </a:schemeClr>
                          </a:solidFill>
                          <a:latin typeface="Times New Roman"/>
                          <a:ea typeface="新細明體"/>
                          <a:cs typeface="Times New Roman"/>
                        </a:rPr>
                        <a:t>絕大部分的生物需要養分、水、日光和空氣等，以維持生命。</a:t>
                      </a:r>
                    </a:p>
                    <a:p>
                      <a:pPr marL="342900" lvl="0" indent="-342900" algn="just">
                        <a:spcAft>
                          <a:spcPts val="0"/>
                        </a:spcAft>
                        <a:buFont typeface="新細明體"/>
                        <a:buChar char="●"/>
                        <a:tabLst>
                          <a:tab pos="247650" algn="l"/>
                        </a:tabLst>
                      </a:pPr>
                      <a:r>
                        <a:rPr lang="zh-TW" sz="1400" kern="100" dirty="0">
                          <a:solidFill>
                            <a:schemeClr val="tx1">
                              <a:lumMod val="95000"/>
                            </a:schemeClr>
                          </a:solidFill>
                          <a:latin typeface="Times New Roman"/>
                          <a:ea typeface="新細明體"/>
                          <a:cs typeface="Times New Roman"/>
                        </a:rPr>
                        <a:t>水佔生物體內成分的百分之七十左右，是生物行消化、排泄或光合作用等種種代謝活動所必需的物質。</a:t>
                      </a:r>
                    </a:p>
                    <a:p>
                      <a:pPr marL="342900" lvl="0" indent="-342900" algn="just">
                        <a:spcAft>
                          <a:spcPts val="0"/>
                        </a:spcAft>
                        <a:buFont typeface="新細明體"/>
                        <a:buChar char="●"/>
                        <a:tabLst>
                          <a:tab pos="247650" algn="l"/>
                        </a:tabLst>
                      </a:pPr>
                      <a:r>
                        <a:rPr lang="zh-TW" sz="1400" kern="100" dirty="0">
                          <a:solidFill>
                            <a:schemeClr val="tx1">
                              <a:lumMod val="95000"/>
                            </a:schemeClr>
                          </a:solidFill>
                          <a:latin typeface="Times New Roman"/>
                          <a:ea typeface="新細明體"/>
                          <a:cs typeface="Times New Roman"/>
                        </a:rPr>
                        <a:t>日光可供植物行光合作用，也使地球表面溫暖、光亮而適合生物生活。</a:t>
                      </a:r>
                    </a:p>
                    <a:p>
                      <a:pPr marL="342900" lvl="0" indent="-342900" algn="just">
                        <a:spcAft>
                          <a:spcPts val="0"/>
                        </a:spcAft>
                        <a:buFont typeface="新細明體"/>
                        <a:buChar char="●"/>
                        <a:tabLst>
                          <a:tab pos="247650" algn="l"/>
                        </a:tabLst>
                      </a:pPr>
                      <a:r>
                        <a:rPr lang="zh-TW" sz="1400" kern="100" dirty="0">
                          <a:solidFill>
                            <a:schemeClr val="tx1">
                              <a:lumMod val="95000"/>
                            </a:schemeClr>
                          </a:solidFill>
                          <a:latin typeface="Times New Roman"/>
                          <a:ea typeface="新細明體"/>
                          <a:cs typeface="Times New Roman"/>
                        </a:rPr>
                        <a:t>空氣中的氧氣（</a:t>
                      </a:r>
                      <a:r>
                        <a:rPr lang="en-US" sz="1400" kern="100" dirty="0">
                          <a:solidFill>
                            <a:schemeClr val="tx1">
                              <a:lumMod val="95000"/>
                            </a:schemeClr>
                          </a:solidFill>
                          <a:latin typeface="Times New Roman"/>
                          <a:ea typeface="新細明體"/>
                          <a:cs typeface="Times New Roman"/>
                        </a:rPr>
                        <a:t>O</a:t>
                      </a:r>
                      <a:r>
                        <a:rPr lang="en-US" sz="1400" kern="100" baseline="-25000" dirty="0">
                          <a:solidFill>
                            <a:schemeClr val="tx1">
                              <a:lumMod val="95000"/>
                            </a:schemeClr>
                          </a:solidFill>
                          <a:latin typeface="Times New Roman"/>
                          <a:ea typeface="新細明體"/>
                          <a:cs typeface="Times New Roman"/>
                        </a:rPr>
                        <a:t>2</a:t>
                      </a:r>
                      <a:r>
                        <a:rPr lang="zh-TW" sz="1400" kern="100" dirty="0">
                          <a:solidFill>
                            <a:schemeClr val="tx1">
                              <a:lumMod val="95000"/>
                            </a:schemeClr>
                          </a:solidFill>
                          <a:latin typeface="Times New Roman"/>
                          <a:ea typeface="新細明體"/>
                          <a:cs typeface="Times New Roman"/>
                        </a:rPr>
                        <a:t>）可供生物呼吸、二氧化碳（</a:t>
                      </a:r>
                      <a:r>
                        <a:rPr lang="en-US" sz="1400" kern="100" dirty="0">
                          <a:solidFill>
                            <a:schemeClr val="tx1">
                              <a:lumMod val="95000"/>
                            </a:schemeClr>
                          </a:solidFill>
                          <a:latin typeface="Times New Roman"/>
                          <a:ea typeface="新細明體"/>
                          <a:cs typeface="Times New Roman"/>
                        </a:rPr>
                        <a:t>CO</a:t>
                      </a:r>
                      <a:r>
                        <a:rPr lang="en-US" sz="1400" kern="100" baseline="-25000" dirty="0">
                          <a:solidFill>
                            <a:schemeClr val="tx1">
                              <a:lumMod val="95000"/>
                            </a:schemeClr>
                          </a:solidFill>
                          <a:latin typeface="Times New Roman"/>
                          <a:ea typeface="新細明體"/>
                          <a:cs typeface="Times New Roman"/>
                        </a:rPr>
                        <a:t>2</a:t>
                      </a:r>
                      <a:r>
                        <a:rPr lang="zh-TW" sz="1400" kern="100" dirty="0">
                          <a:solidFill>
                            <a:schemeClr val="tx1">
                              <a:lumMod val="95000"/>
                            </a:schemeClr>
                          </a:solidFill>
                          <a:latin typeface="Times New Roman"/>
                          <a:ea typeface="新細明體"/>
                          <a:cs typeface="Times New Roman"/>
                        </a:rPr>
                        <a:t>）則供植物進行光合作用。</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如何製作概念圖</a:t>
            </a:r>
            <a:endParaRPr lang="zh-TW" altLang="en-US" dirty="0"/>
          </a:p>
        </p:txBody>
      </p:sp>
      <p:sp>
        <p:nvSpPr>
          <p:cNvPr id="3" name="內容版面配置區 2"/>
          <p:cNvSpPr>
            <a:spLocks noGrp="1"/>
          </p:cNvSpPr>
          <p:nvPr>
            <p:ph idx="1"/>
          </p:nvPr>
        </p:nvSpPr>
        <p:spPr/>
        <p:txBody>
          <a:bodyPr/>
          <a:lstStyle/>
          <a:p>
            <a:pPr>
              <a:defRPr/>
            </a:pPr>
            <a:r>
              <a:rPr lang="zh-TW" altLang="en-US" sz="2400" b="1" dirty="0" smtClean="0"/>
              <a:t>步驟三</a:t>
            </a:r>
            <a:r>
              <a:rPr lang="zh-TW" altLang="en-US" sz="2400" dirty="0"/>
              <a:t>：</a:t>
            </a:r>
            <a:r>
              <a:rPr lang="zh-TW" altLang="en-US" sz="2400" dirty="0" smtClean="0"/>
              <a:t>定義概念階層，包含較廣的概念屬於較高的階層。</a:t>
            </a:r>
          </a:p>
          <a:p>
            <a:pPr lvl="1" indent="11113">
              <a:buFontTx/>
              <a:buNone/>
              <a:defRPr/>
            </a:pPr>
            <a:r>
              <a:rPr lang="zh-TW" altLang="en-US" sz="2000" dirty="0" smtClean="0"/>
              <a:t>階層一、生物圈</a:t>
            </a:r>
          </a:p>
          <a:p>
            <a:pPr lvl="1" indent="11113">
              <a:buFontTx/>
              <a:buNone/>
              <a:defRPr/>
            </a:pPr>
            <a:r>
              <a:rPr lang="zh-TW" altLang="en-US" sz="2000" dirty="0" smtClean="0"/>
              <a:t>階層二、生物和無生物</a:t>
            </a:r>
          </a:p>
          <a:p>
            <a:pPr lvl="1" indent="11113">
              <a:buFontTx/>
              <a:buNone/>
              <a:defRPr/>
            </a:pPr>
            <a:r>
              <a:rPr lang="zh-TW" altLang="en-US" sz="2000" dirty="0" smtClean="0"/>
              <a:t>階層三、生物生存空間、生物生存所需成分</a:t>
            </a:r>
          </a:p>
          <a:p>
            <a:pPr lvl="1" indent="11113">
              <a:buFontTx/>
              <a:buNone/>
              <a:defRPr/>
            </a:pPr>
            <a:r>
              <a:rPr lang="zh-TW" altLang="en-US" sz="2000" dirty="0" smtClean="0"/>
              <a:t>階層四、生物生存空間介紹、生物生存所需成分介紹</a:t>
            </a:r>
            <a:r>
              <a:rPr lang="en-US" sz="2000" dirty="0" smtClean="0"/>
              <a:t>  </a:t>
            </a:r>
            <a:endParaRPr lang="zh-TW" altLang="en-US" sz="2000" dirty="0" smtClean="0"/>
          </a:p>
          <a:p>
            <a:pPr lvl="1" indent="11113">
              <a:buFontTx/>
              <a:buNone/>
              <a:defRPr/>
            </a:pPr>
            <a:r>
              <a:rPr lang="zh-TW" altLang="en-US" sz="2000" dirty="0" smtClean="0"/>
              <a:t>階層五、較專一的概念</a:t>
            </a:r>
          </a:p>
          <a:p>
            <a:pPr>
              <a:defRPr/>
            </a:pPr>
            <a:r>
              <a:rPr lang="zh-TW" altLang="en-US" sz="2400" b="1" dirty="0" smtClean="0"/>
              <a:t>步驟四</a:t>
            </a:r>
            <a:r>
              <a:rPr lang="zh-TW" altLang="en-US" sz="2400" dirty="0"/>
              <a:t>：</a:t>
            </a:r>
            <a:r>
              <a:rPr lang="zh-TW" altLang="en-US" sz="2400" dirty="0" smtClean="0"/>
              <a:t>依據上述，製作一個「前概念圖」（即完成圖之前的概念圖），可以說是一個草圖，包括概念階層。</a:t>
            </a:r>
            <a:endParaRPr lang="zh-TW" altLang="en-US" sz="2400" dirty="0"/>
          </a:p>
        </p:txBody>
      </p:sp>
      <p:sp>
        <p:nvSpPr>
          <p:cNvPr id="4" name="投影片編號版面配置區 3"/>
          <p:cNvSpPr>
            <a:spLocks noGrp="1"/>
          </p:cNvSpPr>
          <p:nvPr>
            <p:ph type="sldNum" sz="quarter" idx="12"/>
          </p:nvPr>
        </p:nvSpPr>
        <p:spPr/>
        <p:txBody>
          <a:bodyPr/>
          <a:lstStyle/>
          <a:p>
            <a:pPr>
              <a:defRPr/>
            </a:pPr>
            <a:fld id="{A0525D62-210A-4416-AC71-AEC56F2CD2A7}" type="slidenum">
              <a:rPr lang="en-US" altLang="zh-TW" smtClean="0"/>
              <a:pPr>
                <a:defRPr/>
              </a:pPr>
              <a:t>13</a:t>
            </a:fld>
            <a:endParaRPr lang="en-US" altLang="zh-TW"/>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如何製作概念圖</a:t>
            </a:r>
            <a:endParaRPr lang="zh-TW" altLang="en-US" dirty="0"/>
          </a:p>
        </p:txBody>
      </p:sp>
      <p:sp>
        <p:nvSpPr>
          <p:cNvPr id="4" name="投影片編號版面配置區 3"/>
          <p:cNvSpPr>
            <a:spLocks noGrp="1"/>
          </p:cNvSpPr>
          <p:nvPr>
            <p:ph type="sldNum" sz="quarter" idx="12"/>
          </p:nvPr>
        </p:nvSpPr>
        <p:spPr/>
        <p:txBody>
          <a:bodyPr/>
          <a:lstStyle/>
          <a:p>
            <a:pPr>
              <a:defRPr/>
            </a:pPr>
            <a:fld id="{B350F7E0-CF1B-4413-B844-83F78F693431}" type="slidenum">
              <a:rPr lang="en-US" altLang="zh-TW" smtClean="0"/>
              <a:pPr>
                <a:defRPr/>
              </a:pPr>
              <a:t>14</a:t>
            </a:fld>
            <a:endParaRPr lang="en-US" altLang="zh-TW"/>
          </a:p>
        </p:txBody>
      </p:sp>
      <p:sp>
        <p:nvSpPr>
          <p:cNvPr id="681986" name="Rectangle 2"/>
          <p:cNvSpPr>
            <a:spLocks noChangeArrowheads="1"/>
          </p:cNvSpPr>
          <p:nvPr/>
        </p:nvSpPr>
        <p:spPr bwMode="auto">
          <a:xfrm>
            <a:off x="0" y="0"/>
            <a:ext cx="9144000" cy="0"/>
          </a:xfrm>
          <a:prstGeom prst="rect">
            <a:avLst/>
          </a:prstGeom>
          <a:noFill/>
          <a:ln w="9525" cap="flat" cmpd="sng">
            <a:noFill/>
            <a:prstDash val="solid"/>
            <a:miter lim="800000"/>
            <a:headEnd type="none" w="med" len="med"/>
            <a:tailEnd type="none" w="med" len="med"/>
          </a:ln>
          <a:effectLst>
            <a:prstShdw prst="shdw17" dist="17961" dir="2700000">
              <a:schemeClr val="accent1">
                <a:gamma/>
                <a:shade val="60000"/>
                <a:invGamma/>
              </a:schemeClr>
            </a:prstShdw>
          </a:effectLst>
        </p:spPr>
        <p:txBody>
          <a:bodyPr wrap="none" anchor="ctr">
            <a:spAutoFit/>
          </a:bodyPr>
          <a:lstStyle/>
          <a:p>
            <a:pPr>
              <a:defRPr/>
            </a:pPr>
            <a:endParaRPr lang="zh-TW" altLang="en-US"/>
          </a:p>
        </p:txBody>
      </p:sp>
      <p:graphicFrame>
        <p:nvGraphicFramePr>
          <p:cNvPr id="24578" name="Object 1"/>
          <p:cNvGraphicFramePr>
            <a:graphicFrameLocks noChangeAspect="1"/>
          </p:cNvGraphicFramePr>
          <p:nvPr/>
        </p:nvGraphicFramePr>
        <p:xfrm>
          <a:off x="882650" y="1073150"/>
          <a:ext cx="7874000" cy="5194300"/>
        </p:xfrm>
        <a:graphic>
          <a:graphicData uri="http://schemas.openxmlformats.org/presentationml/2006/ole">
            <mc:AlternateContent xmlns:mc="http://schemas.openxmlformats.org/markup-compatibility/2006">
              <mc:Choice xmlns:v="urn:schemas-microsoft-com:vml" Requires="v">
                <p:oleObj spid="_x0000_s2104" name="簡報" r:id="rId3" imgW="3467100" imgH="2600960" progId="PowerPoint.Show.8">
                  <p:embed/>
                </p:oleObj>
              </mc:Choice>
              <mc:Fallback>
                <p:oleObj name="簡報" r:id="rId3" imgW="3467100" imgH="2600960" progId="PowerPoint.Show.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b="10527"/>
                      <a:stretch>
                        <a:fillRect/>
                      </a:stretch>
                    </p:blipFill>
                    <p:spPr bwMode="auto">
                      <a:xfrm>
                        <a:off x="882650" y="1073150"/>
                        <a:ext cx="7874000" cy="5194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如何製作概念圖</a:t>
            </a:r>
            <a:endParaRPr lang="zh-TW" altLang="en-US" dirty="0"/>
          </a:p>
        </p:txBody>
      </p:sp>
      <p:sp>
        <p:nvSpPr>
          <p:cNvPr id="25604" name="內容版面配置區 2"/>
          <p:cNvSpPr>
            <a:spLocks noGrp="1"/>
          </p:cNvSpPr>
          <p:nvPr>
            <p:ph idx="1"/>
          </p:nvPr>
        </p:nvSpPr>
        <p:spPr>
          <a:xfrm>
            <a:off x="438150" y="1028700"/>
            <a:ext cx="8526338" cy="693738"/>
          </a:xfrm>
        </p:spPr>
        <p:txBody>
          <a:bodyPr/>
          <a:lstStyle/>
          <a:p>
            <a:r>
              <a:rPr lang="zh-TW" altLang="en-US" sz="2400" b="1" dirty="0"/>
              <a:t>步驟</a:t>
            </a:r>
            <a:r>
              <a:rPr lang="zh-TW" altLang="en-US" sz="2400" b="1" dirty="0" smtClean="0"/>
              <a:t>五</a:t>
            </a:r>
            <a:r>
              <a:rPr lang="zh-TW" altLang="en-US" sz="2400" dirty="0"/>
              <a:t>：</a:t>
            </a:r>
            <a:r>
              <a:rPr lang="zh-TW" altLang="en-US" sz="2400" dirty="0" smtClean="0"/>
              <a:t>增加連接詞定義概念間的關係，傳達有意義的句子。</a:t>
            </a:r>
          </a:p>
          <a:p>
            <a:pPr>
              <a:buFontTx/>
              <a:buNone/>
            </a:pPr>
            <a:endParaRPr lang="zh-TW" altLang="en-US" sz="2400" dirty="0" smtClean="0"/>
          </a:p>
        </p:txBody>
      </p:sp>
      <p:sp>
        <p:nvSpPr>
          <p:cNvPr id="4" name="投影片編號版面配置區 3"/>
          <p:cNvSpPr>
            <a:spLocks noGrp="1"/>
          </p:cNvSpPr>
          <p:nvPr>
            <p:ph type="sldNum" sz="quarter" idx="12"/>
          </p:nvPr>
        </p:nvSpPr>
        <p:spPr/>
        <p:txBody>
          <a:bodyPr/>
          <a:lstStyle/>
          <a:p>
            <a:pPr>
              <a:defRPr/>
            </a:pPr>
            <a:fld id="{8A62EBCF-4D2A-4ACC-8E1E-564B2FDA1DF9}" type="slidenum">
              <a:rPr lang="en-US" altLang="zh-TW" smtClean="0"/>
              <a:pPr>
                <a:defRPr/>
              </a:pPr>
              <a:t>15</a:t>
            </a:fld>
            <a:endParaRPr lang="en-US" altLang="zh-TW"/>
          </a:p>
        </p:txBody>
      </p:sp>
      <p:sp>
        <p:nvSpPr>
          <p:cNvPr id="684034" name="Rectangle 2"/>
          <p:cNvSpPr>
            <a:spLocks noChangeArrowheads="1"/>
          </p:cNvSpPr>
          <p:nvPr/>
        </p:nvSpPr>
        <p:spPr bwMode="auto">
          <a:xfrm>
            <a:off x="0" y="0"/>
            <a:ext cx="9144000" cy="0"/>
          </a:xfrm>
          <a:prstGeom prst="rect">
            <a:avLst/>
          </a:prstGeom>
          <a:noFill/>
          <a:ln w="9525" cap="flat" cmpd="sng">
            <a:noFill/>
            <a:prstDash val="solid"/>
            <a:miter lim="800000"/>
            <a:headEnd type="none" w="med" len="med"/>
            <a:tailEnd type="none" w="med" len="med"/>
          </a:ln>
          <a:effectLst>
            <a:prstShdw prst="shdw17" dist="17961" dir="2700000">
              <a:schemeClr val="accent1">
                <a:gamma/>
                <a:shade val="60000"/>
                <a:invGamma/>
              </a:schemeClr>
            </a:prstShdw>
          </a:effectLst>
        </p:spPr>
        <p:txBody>
          <a:bodyPr wrap="none" anchor="ctr">
            <a:spAutoFit/>
          </a:bodyPr>
          <a:lstStyle/>
          <a:p>
            <a:pPr>
              <a:defRPr/>
            </a:pPr>
            <a:endParaRPr lang="zh-TW" altLang="en-US"/>
          </a:p>
        </p:txBody>
      </p:sp>
      <p:graphicFrame>
        <p:nvGraphicFramePr>
          <p:cNvPr id="25602" name="Object 1"/>
          <p:cNvGraphicFramePr>
            <a:graphicFrameLocks noChangeAspect="1"/>
          </p:cNvGraphicFramePr>
          <p:nvPr/>
        </p:nvGraphicFramePr>
        <p:xfrm>
          <a:off x="1638300" y="1562100"/>
          <a:ext cx="6092825" cy="4695825"/>
        </p:xfrm>
        <a:graphic>
          <a:graphicData uri="http://schemas.openxmlformats.org/presentationml/2006/ole">
            <mc:AlternateContent xmlns:mc="http://schemas.openxmlformats.org/markup-compatibility/2006">
              <mc:Choice xmlns:v="urn:schemas-microsoft-com:vml" Requires="v">
                <p:oleObj spid="_x0000_s3128" name="簡報" r:id="rId3" imgW="4457700" imgH="3345180" progId="PowerPoint.Show.8">
                  <p:embed/>
                </p:oleObj>
              </mc:Choice>
              <mc:Fallback>
                <p:oleObj name="簡報" r:id="rId3" imgW="4457700" imgH="3345180" progId="PowerPoint.Show.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b="10451"/>
                      <a:stretch>
                        <a:fillRect/>
                      </a:stretch>
                    </p:blipFill>
                    <p:spPr bwMode="auto">
                      <a:xfrm>
                        <a:off x="1638300" y="1562100"/>
                        <a:ext cx="6092825" cy="469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如何製作概念圖</a:t>
            </a:r>
            <a:endParaRPr lang="zh-TW" altLang="en-US" dirty="0"/>
          </a:p>
        </p:txBody>
      </p:sp>
      <p:sp>
        <p:nvSpPr>
          <p:cNvPr id="4" name="投影片編號版面配置區 3"/>
          <p:cNvSpPr>
            <a:spLocks noGrp="1"/>
          </p:cNvSpPr>
          <p:nvPr>
            <p:ph type="sldNum" sz="quarter" idx="12"/>
          </p:nvPr>
        </p:nvSpPr>
        <p:spPr/>
        <p:txBody>
          <a:bodyPr/>
          <a:lstStyle/>
          <a:p>
            <a:pPr>
              <a:defRPr/>
            </a:pPr>
            <a:fld id="{D956E4A9-6072-45F8-AE77-155EB86D10BF}" type="slidenum">
              <a:rPr lang="en-US" altLang="zh-TW" smtClean="0"/>
              <a:pPr>
                <a:defRPr/>
              </a:pPr>
              <a:t>16</a:t>
            </a:fld>
            <a:endParaRPr lang="en-US" altLang="zh-TW"/>
          </a:p>
        </p:txBody>
      </p:sp>
      <p:pic>
        <p:nvPicPr>
          <p:cNvPr id="5" name="內容版面配置區 3" descr="六種鍊結 - 概念图.jpg"/>
          <p:cNvPicPr>
            <a:picLocks noGrp="1" noChangeAspect="1"/>
          </p:cNvPicPr>
          <p:nvPr>
            <p:ph idx="1"/>
          </p:nvPr>
        </p:nvPicPr>
        <p:blipFill>
          <a:blip r:embed="rId2" cstate="print"/>
          <a:srcRect/>
          <a:stretch>
            <a:fillRect/>
          </a:stretch>
        </p:blipFill>
        <p:spPr>
          <a:xfrm>
            <a:off x="785786" y="1857364"/>
            <a:ext cx="7849810" cy="4495800"/>
          </a:xfrm>
        </p:spPr>
      </p:pic>
      <p:sp>
        <p:nvSpPr>
          <p:cNvPr id="6" name="內容版面配置區 2"/>
          <p:cNvSpPr txBox="1">
            <a:spLocks/>
          </p:cNvSpPr>
          <p:nvPr/>
        </p:nvSpPr>
        <p:spPr bwMode="auto">
          <a:xfrm>
            <a:off x="438150" y="1028700"/>
            <a:ext cx="8229600" cy="6937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fontAlgn="base">
              <a:spcBef>
                <a:spcPct val="20000"/>
              </a:spcBef>
              <a:spcAft>
                <a:spcPct val="0"/>
              </a:spcAft>
              <a:buClr>
                <a:schemeClr val="tx2"/>
              </a:buClr>
              <a:buFontTx/>
              <a:buChar char="•"/>
              <a:defRPr/>
            </a:pPr>
            <a:r>
              <a:rPr lang="zh-TW" altLang="en-US" sz="2400" b="1" dirty="0"/>
              <a:t>步驟五</a:t>
            </a:r>
            <a:r>
              <a:rPr lang="zh-TW" altLang="en-US" sz="2400" dirty="0" smtClean="0"/>
              <a:t>：</a:t>
            </a:r>
            <a:r>
              <a:rPr kumimoji="1" lang="zh-TW" altLang="en-US" sz="2400" b="0" i="0" u="none" strike="noStrike" kern="0" cap="none" spc="0" normalizeH="0" baseline="0" noProof="0" dirty="0" smtClean="0">
                <a:ln>
                  <a:noFill/>
                </a:ln>
                <a:solidFill>
                  <a:schemeClr val="tx1"/>
                </a:solidFill>
                <a:effectLst/>
                <a:uLnTx/>
                <a:uFillTx/>
                <a:latin typeface="+mn-lt"/>
                <a:ea typeface="+mn-ea"/>
                <a:cs typeface="+mn-cs"/>
              </a:rPr>
              <a:t>增加連接詞定義概念間的關係，傳達有意義的句子。</a:t>
            </a:r>
            <a:r>
              <a:rPr kumimoji="1" lang="zh-TW" altLang="en-US" sz="2400" kern="0" dirty="0" smtClean="0"/>
              <a:t>連接詞有：</a:t>
            </a:r>
            <a:endParaRPr kumimoji="1" lang="zh-TW" alt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tx2"/>
              </a:buClr>
              <a:buSzTx/>
              <a:buFontTx/>
              <a:buNone/>
              <a:tabLst/>
              <a:defRPr/>
            </a:pPr>
            <a:endParaRPr kumimoji="1" lang="zh-TW" altLang="en-US" sz="24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如何製作概念圖</a:t>
            </a:r>
            <a:endParaRPr lang="zh-TW" altLang="en-US" dirty="0"/>
          </a:p>
        </p:txBody>
      </p:sp>
      <p:sp>
        <p:nvSpPr>
          <p:cNvPr id="26628" name="內容版面配置區 2"/>
          <p:cNvSpPr>
            <a:spLocks noGrp="1"/>
          </p:cNvSpPr>
          <p:nvPr>
            <p:ph idx="1"/>
          </p:nvPr>
        </p:nvSpPr>
        <p:spPr>
          <a:xfrm>
            <a:off x="482600" y="1028700"/>
            <a:ext cx="8229600" cy="649288"/>
          </a:xfrm>
        </p:spPr>
        <p:txBody>
          <a:bodyPr/>
          <a:lstStyle/>
          <a:p>
            <a:r>
              <a:rPr lang="zh-TW" altLang="en-US" sz="2400" b="1" dirty="0" smtClean="0"/>
              <a:t>步驟六</a:t>
            </a:r>
            <a:r>
              <a:rPr lang="zh-TW" altLang="en-US" sz="2400" dirty="0" smtClean="0"/>
              <a:t>：增加橫向連接，將不同的概念連接起來。</a:t>
            </a:r>
          </a:p>
        </p:txBody>
      </p:sp>
      <p:sp>
        <p:nvSpPr>
          <p:cNvPr id="4" name="投影片編號版面配置區 3"/>
          <p:cNvSpPr>
            <a:spLocks noGrp="1"/>
          </p:cNvSpPr>
          <p:nvPr>
            <p:ph type="sldNum" sz="quarter" idx="12"/>
          </p:nvPr>
        </p:nvSpPr>
        <p:spPr/>
        <p:txBody>
          <a:bodyPr/>
          <a:lstStyle/>
          <a:p>
            <a:pPr>
              <a:defRPr/>
            </a:pPr>
            <a:fld id="{EA6CD9C5-9E4E-4FA2-9371-B49ED32FC38C}" type="slidenum">
              <a:rPr lang="en-US" altLang="zh-TW" smtClean="0"/>
              <a:pPr>
                <a:defRPr/>
              </a:pPr>
              <a:t>17</a:t>
            </a:fld>
            <a:endParaRPr lang="en-US" altLang="zh-TW"/>
          </a:p>
        </p:txBody>
      </p:sp>
      <p:sp>
        <p:nvSpPr>
          <p:cNvPr id="685058" name="Rectangle 2"/>
          <p:cNvSpPr>
            <a:spLocks noChangeArrowheads="1"/>
          </p:cNvSpPr>
          <p:nvPr/>
        </p:nvSpPr>
        <p:spPr bwMode="auto">
          <a:xfrm>
            <a:off x="0" y="0"/>
            <a:ext cx="9144000" cy="0"/>
          </a:xfrm>
          <a:prstGeom prst="rect">
            <a:avLst/>
          </a:prstGeom>
          <a:noFill/>
          <a:ln w="9525" cap="flat" cmpd="sng">
            <a:noFill/>
            <a:prstDash val="solid"/>
            <a:miter lim="800000"/>
            <a:headEnd type="none" w="med" len="med"/>
            <a:tailEnd type="none" w="med" len="med"/>
          </a:ln>
          <a:effectLst>
            <a:prstShdw prst="shdw17" dist="17961" dir="2700000">
              <a:schemeClr val="accent1">
                <a:gamma/>
                <a:shade val="60000"/>
                <a:invGamma/>
              </a:schemeClr>
            </a:prstShdw>
          </a:effectLst>
        </p:spPr>
        <p:txBody>
          <a:bodyPr wrap="none" anchor="ctr">
            <a:spAutoFit/>
          </a:bodyPr>
          <a:lstStyle/>
          <a:p>
            <a:pPr>
              <a:defRPr/>
            </a:pPr>
            <a:endParaRPr lang="zh-TW" altLang="en-US"/>
          </a:p>
        </p:txBody>
      </p:sp>
      <p:graphicFrame>
        <p:nvGraphicFramePr>
          <p:cNvPr id="26626" name="Object 1"/>
          <p:cNvGraphicFramePr>
            <a:graphicFrameLocks noChangeAspect="1"/>
          </p:cNvGraphicFramePr>
          <p:nvPr/>
        </p:nvGraphicFramePr>
        <p:xfrm>
          <a:off x="1016000" y="1651000"/>
          <a:ext cx="7200900" cy="4826000"/>
        </p:xfrm>
        <a:graphic>
          <a:graphicData uri="http://schemas.openxmlformats.org/presentationml/2006/ole">
            <mc:AlternateContent xmlns:mc="http://schemas.openxmlformats.org/markup-compatibility/2006">
              <mc:Choice xmlns:v="urn:schemas-microsoft-com:vml" Requires="v">
                <p:oleObj spid="_x0000_s4152" name="簡報" r:id="rId3" imgW="4025900" imgH="3020060" progId="PowerPoint.Show.8">
                  <p:embed/>
                </p:oleObj>
              </mc:Choice>
              <mc:Fallback>
                <p:oleObj name="簡報" r:id="rId3" imgW="4025900" imgH="3020060" progId="PowerPoint.Show.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b="10498"/>
                      <a:stretch>
                        <a:fillRect/>
                      </a:stretch>
                    </p:blipFill>
                    <p:spPr bwMode="auto">
                      <a:xfrm>
                        <a:off x="1016000" y="1651000"/>
                        <a:ext cx="7200900" cy="482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如何製作概念圖</a:t>
            </a:r>
            <a:endParaRPr lang="zh-TW" altLang="en-US" dirty="0"/>
          </a:p>
        </p:txBody>
      </p:sp>
      <p:sp>
        <p:nvSpPr>
          <p:cNvPr id="27652" name="內容版面配置區 2"/>
          <p:cNvSpPr>
            <a:spLocks noGrp="1"/>
          </p:cNvSpPr>
          <p:nvPr>
            <p:ph idx="1"/>
          </p:nvPr>
        </p:nvSpPr>
        <p:spPr>
          <a:xfrm>
            <a:off x="438150" y="1073150"/>
            <a:ext cx="8229600" cy="649288"/>
          </a:xfrm>
        </p:spPr>
        <p:txBody>
          <a:bodyPr/>
          <a:lstStyle/>
          <a:p>
            <a:r>
              <a:rPr lang="zh-TW" altLang="en-US" sz="2400" b="1" dirty="0" smtClean="0"/>
              <a:t>步驟七</a:t>
            </a:r>
            <a:r>
              <a:rPr lang="zh-TW" altLang="en-US" sz="2400" dirty="0"/>
              <a:t>：</a:t>
            </a:r>
            <a:r>
              <a:rPr lang="zh-TW" altLang="en-US" sz="2400" dirty="0" smtClean="0"/>
              <a:t>再經過修正成為最後的完成概念圖。</a:t>
            </a:r>
          </a:p>
        </p:txBody>
      </p:sp>
      <p:sp>
        <p:nvSpPr>
          <p:cNvPr id="4" name="投影片編號版面配置區 3"/>
          <p:cNvSpPr>
            <a:spLocks noGrp="1"/>
          </p:cNvSpPr>
          <p:nvPr>
            <p:ph type="sldNum" sz="quarter" idx="12"/>
          </p:nvPr>
        </p:nvSpPr>
        <p:spPr/>
        <p:txBody>
          <a:bodyPr/>
          <a:lstStyle/>
          <a:p>
            <a:pPr>
              <a:defRPr/>
            </a:pPr>
            <a:fld id="{AF9F6D29-BCB4-4723-A048-101953E7BE0F}" type="slidenum">
              <a:rPr lang="en-US" altLang="zh-TW" smtClean="0"/>
              <a:pPr>
                <a:defRPr/>
              </a:pPr>
              <a:t>18</a:t>
            </a:fld>
            <a:endParaRPr lang="en-US" altLang="zh-TW"/>
          </a:p>
        </p:txBody>
      </p:sp>
      <p:sp>
        <p:nvSpPr>
          <p:cNvPr id="686082" name="Rectangle 2"/>
          <p:cNvSpPr>
            <a:spLocks noChangeArrowheads="1"/>
          </p:cNvSpPr>
          <p:nvPr/>
        </p:nvSpPr>
        <p:spPr bwMode="auto">
          <a:xfrm>
            <a:off x="0" y="0"/>
            <a:ext cx="9144000" cy="0"/>
          </a:xfrm>
          <a:prstGeom prst="rect">
            <a:avLst/>
          </a:prstGeom>
          <a:noFill/>
          <a:ln w="9525" cap="flat" cmpd="sng">
            <a:noFill/>
            <a:prstDash val="solid"/>
            <a:miter lim="800000"/>
            <a:headEnd type="none" w="med" len="med"/>
            <a:tailEnd type="none" w="med" len="med"/>
          </a:ln>
          <a:effectLst>
            <a:prstShdw prst="shdw17" dist="17961" dir="2700000">
              <a:schemeClr val="accent1">
                <a:gamma/>
                <a:shade val="60000"/>
                <a:invGamma/>
              </a:schemeClr>
            </a:prstShdw>
          </a:effectLst>
        </p:spPr>
        <p:txBody>
          <a:bodyPr wrap="none" anchor="ctr">
            <a:spAutoFit/>
          </a:bodyPr>
          <a:lstStyle/>
          <a:p>
            <a:pPr>
              <a:defRPr/>
            </a:pPr>
            <a:endParaRPr lang="zh-TW" altLang="en-US"/>
          </a:p>
        </p:txBody>
      </p:sp>
      <p:graphicFrame>
        <p:nvGraphicFramePr>
          <p:cNvPr id="27650" name="Object 1"/>
          <p:cNvGraphicFramePr>
            <a:graphicFrameLocks noChangeAspect="1"/>
          </p:cNvGraphicFramePr>
          <p:nvPr/>
        </p:nvGraphicFramePr>
        <p:xfrm>
          <a:off x="1060450" y="1606550"/>
          <a:ext cx="7153275" cy="4806950"/>
        </p:xfrm>
        <a:graphic>
          <a:graphicData uri="http://schemas.openxmlformats.org/presentationml/2006/ole">
            <mc:AlternateContent xmlns:mc="http://schemas.openxmlformats.org/markup-compatibility/2006">
              <mc:Choice xmlns:v="urn:schemas-microsoft-com:vml" Requires="v">
                <p:oleObj spid="_x0000_s5176" name="簡報" r:id="rId3" imgW="2880360" imgH="2161540" progId="PowerPoint.Show.8">
                  <p:embed/>
                </p:oleObj>
              </mc:Choice>
              <mc:Fallback>
                <p:oleObj name="簡報" r:id="rId3" imgW="2880360" imgH="2161540" progId="PowerPoint.Show.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b="10506"/>
                      <a:stretch>
                        <a:fillRect/>
                      </a:stretch>
                    </p:blipFill>
                    <p:spPr bwMode="auto">
                      <a:xfrm>
                        <a:off x="1060450" y="1606550"/>
                        <a:ext cx="7153275" cy="4806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矩形 3"/>
          <p:cNvSpPr>
            <a:spLocks noChangeArrowheads="1"/>
          </p:cNvSpPr>
          <p:nvPr/>
        </p:nvSpPr>
        <p:spPr bwMode="auto">
          <a:xfrm>
            <a:off x="642910" y="1000108"/>
            <a:ext cx="8072494" cy="5429288"/>
          </a:xfrm>
          <a:prstGeom prst="rect">
            <a:avLst/>
          </a:prstGeom>
          <a:noFill/>
          <a:ln w="9525" algn="ctr">
            <a:noFill/>
            <a:miter lim="800000"/>
            <a:headEnd/>
            <a:tailEnd/>
          </a:ln>
        </p:spPr>
        <p:txBody>
          <a:bodyPr/>
          <a:lstStyle/>
          <a:p>
            <a:pPr marL="457200" indent="-457200">
              <a:lnSpc>
                <a:spcPct val="90000"/>
              </a:lnSpc>
              <a:spcBef>
                <a:spcPts val="1200"/>
              </a:spcBef>
              <a:buClr>
                <a:schemeClr val="accent1"/>
              </a:buClr>
              <a:buSzPct val="50000"/>
              <a:buFont typeface="Wingdings" pitchFamily="2" charset="2"/>
              <a:buChar char="l"/>
            </a:pPr>
            <a:r>
              <a:rPr kumimoji="0" lang="zh-TW" altLang="en-US" sz="2800" b="1" dirty="0">
                <a:latin typeface="Times New Roman" pitchFamily="18" charset="0"/>
                <a:ea typeface="標楷體" pitchFamily="65" charset="-120"/>
                <a:cs typeface="Times New Roman" pitchFamily="18" charset="0"/>
              </a:rPr>
              <a:t>概念</a:t>
            </a:r>
            <a:r>
              <a:rPr kumimoji="0" lang="zh-TW" altLang="en-US" sz="2800" dirty="0">
                <a:latin typeface="Times New Roman" pitchFamily="18" charset="0"/>
                <a:ea typeface="標楷體" pitchFamily="65" charset="-120"/>
                <a:cs typeface="Times New Roman" pitchFamily="18" charset="0"/>
              </a:rPr>
              <a:t>係指能夠被某些名稱或符號標示而出的事件或物件之共同屬性</a:t>
            </a:r>
            <a:r>
              <a:rPr kumimoji="0" lang="en-US" altLang="zh-TW" sz="2800" dirty="0">
                <a:latin typeface="Times New Roman" pitchFamily="18" charset="0"/>
                <a:ea typeface="標楷體" pitchFamily="65" charset="-120"/>
                <a:cs typeface="Times New Roman" pitchFamily="18" charset="0"/>
              </a:rPr>
              <a:t>(common attributes)</a:t>
            </a:r>
            <a:r>
              <a:rPr kumimoji="0" lang="zh-TW" altLang="en-US" sz="2800" dirty="0">
                <a:latin typeface="Times New Roman" pitchFamily="18" charset="0"/>
                <a:ea typeface="標楷體" pitchFamily="65" charset="-120"/>
                <a:cs typeface="Times New Roman" pitchFamily="18" charset="0"/>
              </a:rPr>
              <a:t>，或可被歸為同類及使用同一名詞命名的物件或事件的共同性</a:t>
            </a:r>
            <a:r>
              <a:rPr kumimoji="0" lang="en-US" altLang="zh-TW" sz="2800" dirty="0">
                <a:latin typeface="Times New Roman" pitchFamily="18" charset="0"/>
                <a:ea typeface="標楷體" pitchFamily="65" charset="-120"/>
                <a:cs typeface="Times New Roman" pitchFamily="18" charset="0"/>
              </a:rPr>
              <a:t>(regularities)</a:t>
            </a:r>
            <a:r>
              <a:rPr kumimoji="0" lang="zh-TW" altLang="en-US" sz="2800" dirty="0">
                <a:latin typeface="Times New Roman" pitchFamily="18" charset="0"/>
                <a:ea typeface="標楷體" pitchFamily="65" charset="-120"/>
                <a:cs typeface="Times New Roman" pitchFamily="18" charset="0"/>
              </a:rPr>
              <a:t>，亦即概念是可被命名和符號化事物所具備的共同性質，而這些概念間具有彼此相關之聯結關係。</a:t>
            </a:r>
          </a:p>
          <a:p>
            <a:pPr marL="457200" indent="-457200">
              <a:lnSpc>
                <a:spcPct val="90000"/>
              </a:lnSpc>
              <a:spcBef>
                <a:spcPts val="1200"/>
              </a:spcBef>
              <a:buClr>
                <a:schemeClr val="accent1"/>
              </a:buClr>
              <a:buSzPct val="50000"/>
              <a:buFont typeface="Wingdings" pitchFamily="2" charset="2"/>
              <a:buChar char="l"/>
            </a:pPr>
            <a:r>
              <a:rPr kumimoji="0" lang="zh-TW" altLang="en-US" sz="2800" dirty="0" smtClean="0">
                <a:latin typeface="Times New Roman" pitchFamily="18" charset="0"/>
                <a:ea typeface="標楷體" pitchFamily="65" charset="-120"/>
                <a:cs typeface="Times New Roman" pitchFamily="18" charset="0"/>
              </a:rPr>
              <a:t>以某些特殊方式將兩個或兩個以上概念鏈結起來即可構成一有意義或無意義</a:t>
            </a:r>
            <a:r>
              <a:rPr kumimoji="0" lang="zh-TW" altLang="en-US" sz="2800" b="1" dirty="0" smtClean="0">
                <a:latin typeface="Times New Roman" pitchFamily="18" charset="0"/>
                <a:ea typeface="標楷體" pitchFamily="65" charset="-120"/>
                <a:cs typeface="Times New Roman" pitchFamily="18" charset="0"/>
              </a:rPr>
              <a:t>命題</a:t>
            </a:r>
            <a:r>
              <a:rPr kumimoji="0" lang="en-US" altLang="zh-TW" sz="2800" b="1" dirty="0" smtClean="0">
                <a:latin typeface="Times New Roman" pitchFamily="18" charset="0"/>
                <a:ea typeface="標楷體" pitchFamily="65" charset="-120"/>
                <a:cs typeface="Times New Roman" pitchFamily="18" charset="0"/>
              </a:rPr>
              <a:t>(proposition)</a:t>
            </a:r>
            <a:r>
              <a:rPr kumimoji="0" lang="zh-TW" altLang="en-US" sz="2800" dirty="0" smtClean="0">
                <a:latin typeface="Times New Roman" pitchFamily="18" charset="0"/>
                <a:ea typeface="標楷體" pitchFamily="65" charset="-120"/>
                <a:cs typeface="Times New Roman" pitchFamily="18" charset="0"/>
              </a:rPr>
              <a:t>。</a:t>
            </a:r>
            <a:r>
              <a:rPr lang="zh-TW" altLang="en-US" sz="2800" dirty="0" smtClean="0"/>
              <a:t>命題就是以有真假值的句子所表達的想法。</a:t>
            </a:r>
            <a:endParaRPr kumimoji="0" lang="en-US" altLang="zh-TW" sz="2800" dirty="0" smtClean="0">
              <a:latin typeface="Times New Roman" pitchFamily="18" charset="0"/>
              <a:ea typeface="標楷體" pitchFamily="65" charset="-120"/>
              <a:cs typeface="Times New Roman" pitchFamily="18" charset="0"/>
            </a:endParaRPr>
          </a:p>
          <a:p>
            <a:pPr marL="457200" indent="-457200">
              <a:lnSpc>
                <a:spcPct val="90000"/>
              </a:lnSpc>
              <a:spcBef>
                <a:spcPts val="1200"/>
              </a:spcBef>
              <a:buClr>
                <a:schemeClr val="accent1"/>
              </a:buClr>
              <a:buSzPct val="50000"/>
              <a:buFont typeface="Wingdings" pitchFamily="2" charset="2"/>
              <a:buChar char="l"/>
            </a:pPr>
            <a:r>
              <a:rPr lang="zh-TW" altLang="en-US" sz="2800" b="1" dirty="0" smtClean="0">
                <a:latin typeface="Times New Roman" pitchFamily="18" charset="0"/>
                <a:ea typeface="標楷體" pitchFamily="65" charset="-120"/>
                <a:cs typeface="Times New Roman" pitchFamily="18" charset="0"/>
              </a:rPr>
              <a:t>命題</a:t>
            </a:r>
            <a:r>
              <a:rPr lang="zh-TW" altLang="en-US" sz="2800" dirty="0" smtClean="0">
                <a:latin typeface="Times New Roman" pitchFamily="18" charset="0"/>
                <a:ea typeface="標楷體" pitchFamily="65" charset="-120"/>
                <a:cs typeface="Times New Roman" pitchFamily="18" charset="0"/>
              </a:rPr>
              <a:t>是判斷概念正確性的基本單位，</a:t>
            </a:r>
            <a:r>
              <a:rPr lang="zh-TW" altLang="en-US" sz="2800" b="1" dirty="0" smtClean="0">
                <a:latin typeface="Times New Roman" pitchFamily="18" charset="0"/>
                <a:ea typeface="標楷體" pitchFamily="65" charset="-120"/>
                <a:cs typeface="Times New Roman" pitchFamily="18" charset="0"/>
              </a:rPr>
              <a:t>概念</a:t>
            </a:r>
            <a:r>
              <a:rPr lang="zh-TW" altLang="en-US" sz="2800" dirty="0" smtClean="0">
                <a:latin typeface="Times New Roman" pitchFamily="18" charset="0"/>
                <a:ea typeface="標楷體" pitchFamily="65" charset="-120"/>
                <a:cs typeface="Times New Roman" pitchFamily="18" charset="0"/>
              </a:rPr>
              <a:t>則是形成命題的元素，而有意義的命題係透過正確聯結語鏈結彼此間相關概念，形成一有意義的網絡，即為</a:t>
            </a:r>
            <a:r>
              <a:rPr lang="zh-TW" altLang="en-US" sz="2800" b="1" dirty="0" smtClean="0">
                <a:latin typeface="Times New Roman" pitchFamily="18" charset="0"/>
                <a:ea typeface="標楷體" pitchFamily="65" charset="-120"/>
                <a:cs typeface="Times New Roman" pitchFamily="18" charset="0"/>
              </a:rPr>
              <a:t>概念圖</a:t>
            </a:r>
            <a:r>
              <a:rPr lang="zh-TW" altLang="en-US" sz="2800" dirty="0" smtClean="0">
                <a:latin typeface="Times New Roman" pitchFamily="18" charset="0"/>
                <a:ea typeface="標楷體" pitchFamily="65" charset="-120"/>
                <a:cs typeface="Times New Roman" pitchFamily="18" charset="0"/>
              </a:rPr>
              <a:t>。</a:t>
            </a:r>
          </a:p>
          <a:p>
            <a:pPr marL="457200" indent="-457200">
              <a:lnSpc>
                <a:spcPct val="90000"/>
              </a:lnSpc>
              <a:spcBef>
                <a:spcPts val="1200"/>
              </a:spcBef>
              <a:buClr>
                <a:schemeClr val="accent1"/>
              </a:buClr>
              <a:buSzPct val="50000"/>
              <a:buFont typeface="Wingdings" pitchFamily="2" charset="2"/>
              <a:buChar char="l"/>
            </a:pPr>
            <a:endParaRPr kumimoji="0" lang="zh-TW" altLang="en-US" sz="2800" dirty="0">
              <a:latin typeface="Times New Roman" pitchFamily="18" charset="0"/>
              <a:ea typeface="標楷體" pitchFamily="65" charset="-120"/>
              <a:cs typeface="Times New Roman" pitchFamily="18" charset="0"/>
            </a:endParaRPr>
          </a:p>
        </p:txBody>
      </p:sp>
      <p:sp>
        <p:nvSpPr>
          <p:cNvPr id="4" name="標題 3"/>
          <p:cNvSpPr>
            <a:spLocks noGrp="1"/>
          </p:cNvSpPr>
          <p:nvPr>
            <p:ph type="title"/>
          </p:nvPr>
        </p:nvSpPr>
        <p:spPr/>
        <p:txBody>
          <a:bodyPr/>
          <a:lstStyle/>
          <a:p>
            <a:r>
              <a:rPr kumimoji="0" lang="zh-TW" altLang="en-US" dirty="0" smtClean="0">
                <a:latin typeface="標楷體" pitchFamily="65" charset="-120"/>
                <a:ea typeface="標楷體" pitchFamily="65" charset="-120"/>
              </a:rPr>
              <a:t>概念與命題</a:t>
            </a:r>
            <a:endParaRPr lang="zh-TW" altLang="en-US" dirty="0"/>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神給亞當</a:t>
            </a:r>
            <a:r>
              <a:rPr lang="zh-TW" altLang="en-US" dirty="0"/>
              <a:t>的</a:t>
            </a:r>
            <a:r>
              <a:rPr lang="zh-TW" altLang="en-US" dirty="0" smtClean="0"/>
              <a:t>概念能力</a:t>
            </a:r>
            <a:endParaRPr lang="zh-TW" altLang="en-US" dirty="0"/>
          </a:p>
        </p:txBody>
      </p:sp>
      <p:sp>
        <p:nvSpPr>
          <p:cNvPr id="4" name="投影片編號版面配置區 3"/>
          <p:cNvSpPr>
            <a:spLocks noGrp="1"/>
          </p:cNvSpPr>
          <p:nvPr>
            <p:ph type="sldNum" sz="quarter" idx="12"/>
          </p:nvPr>
        </p:nvSpPr>
        <p:spPr/>
        <p:txBody>
          <a:bodyPr/>
          <a:lstStyle/>
          <a:p>
            <a:pPr>
              <a:defRPr/>
            </a:pPr>
            <a:fld id="{D956E4A9-6072-45F8-AE77-155EB86D10BF}" type="slidenum">
              <a:rPr lang="en-US" altLang="zh-TW" smtClean="0"/>
              <a:pPr>
                <a:defRPr/>
              </a:pPr>
              <a:t>3</a:t>
            </a:fld>
            <a:endParaRPr lang="en-US" altLang="zh-TW"/>
          </a:p>
        </p:txBody>
      </p:sp>
      <p:sp>
        <p:nvSpPr>
          <p:cNvPr id="6" name="內容版面配置區 5"/>
          <p:cNvSpPr>
            <a:spLocks noGrp="1"/>
          </p:cNvSpPr>
          <p:nvPr>
            <p:ph idx="1"/>
          </p:nvPr>
        </p:nvSpPr>
        <p:spPr>
          <a:xfrm>
            <a:off x="481214" y="1176346"/>
            <a:ext cx="8229600" cy="5204981"/>
          </a:xfrm>
        </p:spPr>
        <p:txBody>
          <a:bodyPr/>
          <a:lstStyle/>
          <a:p>
            <a:r>
              <a:rPr lang="zh-TW" altLang="en-US" dirty="0"/>
              <a:t>神說</a:t>
            </a:r>
            <a:r>
              <a:rPr lang="zh-TW" altLang="en-US" dirty="0" smtClean="0"/>
              <a:t>，我們</a:t>
            </a:r>
            <a:r>
              <a:rPr lang="zh-TW" altLang="en-US" dirty="0"/>
              <a:t>要按著我們</a:t>
            </a:r>
            <a:r>
              <a:rPr lang="zh-TW" altLang="en-US" dirty="0" smtClean="0"/>
              <a:t>的形</a:t>
            </a:r>
            <a:r>
              <a:rPr lang="zh-TW" altLang="en-US" dirty="0"/>
              <a:t>像，照著我們</a:t>
            </a:r>
            <a:r>
              <a:rPr lang="zh-TW" altLang="en-US" dirty="0" smtClean="0"/>
              <a:t>的樣式造人</a:t>
            </a:r>
            <a:r>
              <a:rPr lang="zh-TW" altLang="en-US" dirty="0"/>
              <a:t>，</a:t>
            </a:r>
            <a:r>
              <a:rPr lang="zh-TW" altLang="en-US" dirty="0" smtClean="0"/>
              <a:t>使他們管理</a:t>
            </a:r>
            <a:r>
              <a:rPr lang="zh-TW" altLang="en-US" dirty="0"/>
              <a:t>海裏的魚、空中的鳥、地上的牲畜、和全地、並地上所爬的</a:t>
            </a:r>
            <a:r>
              <a:rPr lang="zh-TW" altLang="en-US" dirty="0" smtClean="0"/>
              <a:t>一切爬</a:t>
            </a:r>
            <a:r>
              <a:rPr lang="zh-TW" altLang="en-US" dirty="0"/>
              <a:t>物</a:t>
            </a:r>
            <a:r>
              <a:rPr lang="zh-TW" altLang="en-US" dirty="0" smtClean="0"/>
              <a:t>。</a:t>
            </a:r>
            <a:r>
              <a:rPr lang="en-US" altLang="zh-TW" dirty="0"/>
              <a:t>(</a:t>
            </a:r>
            <a:r>
              <a:rPr lang="zh-TW" altLang="en-US" dirty="0"/>
              <a:t>創 </a:t>
            </a:r>
            <a:r>
              <a:rPr lang="en-US" altLang="zh-TW" dirty="0" smtClean="0"/>
              <a:t>1:26)</a:t>
            </a:r>
          </a:p>
          <a:p>
            <a:r>
              <a:rPr lang="zh-TW" altLang="en-US" dirty="0" smtClean="0"/>
              <a:t>耶和華</a:t>
            </a:r>
            <a:r>
              <a:rPr lang="zh-TW" altLang="en-US" dirty="0"/>
              <a:t>神把祂用土所造的野地各樣走獸，和空中各樣飛鳥，都帶到那人面前，看他叫甚麼；那人怎樣叫各樣的活物，那就是牠的名</a:t>
            </a:r>
            <a:r>
              <a:rPr lang="zh-TW" altLang="en-US" dirty="0" smtClean="0"/>
              <a:t>。</a:t>
            </a:r>
            <a:r>
              <a:rPr lang="en-US" altLang="zh-TW" dirty="0" smtClean="0"/>
              <a:t>(</a:t>
            </a:r>
            <a:r>
              <a:rPr lang="zh-TW" altLang="en-US" dirty="0" smtClean="0"/>
              <a:t>創 </a:t>
            </a:r>
            <a:r>
              <a:rPr lang="en-US" altLang="zh-TW" dirty="0" smtClean="0"/>
              <a:t>2:19)</a:t>
            </a:r>
          </a:p>
          <a:p>
            <a:r>
              <a:rPr lang="zh-TW" altLang="en-US" dirty="0"/>
              <a:t>那人便給一切的牲畜、空中的飛鳥、和野地各樣的走獸都起了</a:t>
            </a:r>
            <a:r>
              <a:rPr lang="zh-TW" altLang="en-US" dirty="0" smtClean="0"/>
              <a:t>名</a:t>
            </a:r>
            <a:r>
              <a:rPr lang="en-US" altLang="zh-TW" dirty="0" smtClean="0"/>
              <a:t>…</a:t>
            </a:r>
            <a:r>
              <a:rPr lang="zh-TW" altLang="en-US" dirty="0" smtClean="0"/>
              <a:t>。</a:t>
            </a:r>
            <a:r>
              <a:rPr lang="en-US" altLang="zh-TW" dirty="0"/>
              <a:t>(</a:t>
            </a:r>
            <a:r>
              <a:rPr lang="zh-TW" altLang="en-US" dirty="0"/>
              <a:t>創 </a:t>
            </a:r>
            <a:r>
              <a:rPr lang="en-US" altLang="zh-TW" dirty="0" smtClean="0"/>
              <a:t>2:20)</a:t>
            </a:r>
            <a:endParaRPr lang="en-US" altLang="zh-TW" dirty="0"/>
          </a:p>
          <a:p>
            <a:endParaRPr lang="zh-TW" altLang="en-US" dirty="0"/>
          </a:p>
        </p:txBody>
      </p:sp>
    </p:spTree>
    <p:extLst>
      <p:ext uri="{BB962C8B-B14F-4D97-AF65-F5344CB8AC3E}">
        <p14:creationId xmlns:p14="http://schemas.microsoft.com/office/powerpoint/2010/main" val="402175808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kumimoji="0" lang="zh-TW" altLang="en-US" dirty="0" smtClean="0">
                <a:latin typeface="標楷體" pitchFamily="65" charset="-120"/>
                <a:ea typeface="標楷體" pitchFamily="65" charset="-120"/>
              </a:rPr>
              <a:t>概念與命題</a:t>
            </a:r>
            <a:endParaRPr lang="zh-TW" altLang="en-US" dirty="0"/>
          </a:p>
        </p:txBody>
      </p:sp>
      <p:sp>
        <p:nvSpPr>
          <p:cNvPr id="4" name="內容版面配置區 3"/>
          <p:cNvSpPr>
            <a:spLocks noGrp="1"/>
          </p:cNvSpPr>
          <p:nvPr>
            <p:ph idx="1"/>
          </p:nvPr>
        </p:nvSpPr>
        <p:spPr/>
        <p:txBody>
          <a:bodyPr/>
          <a:lstStyle/>
          <a:p>
            <a:r>
              <a:rPr lang="zh-TW" altLang="en-US" sz="2800" b="1" dirty="0" smtClean="0"/>
              <a:t>命題</a:t>
            </a:r>
            <a:r>
              <a:rPr lang="zh-TW" altLang="en-US" sz="2800" dirty="0" smtClean="0"/>
              <a:t>包含述詞</a:t>
            </a:r>
            <a:r>
              <a:rPr lang="en-US" altLang="zh-TW" sz="2800" dirty="0" smtClean="0"/>
              <a:t>(predicate)</a:t>
            </a:r>
            <a:r>
              <a:rPr lang="zh-TW" altLang="en-US" sz="2800" dirty="0" smtClean="0"/>
              <a:t>及引詞</a:t>
            </a:r>
            <a:r>
              <a:rPr lang="en-US" altLang="zh-TW" sz="2800" dirty="0" smtClean="0"/>
              <a:t>(arguments)</a:t>
            </a:r>
            <a:r>
              <a:rPr lang="zh-TW" altLang="en-US" sz="2800" dirty="0" smtClean="0"/>
              <a:t>兩個部份。</a:t>
            </a:r>
            <a:endParaRPr lang="en-US" altLang="zh-TW" sz="2800" dirty="0" smtClean="0"/>
          </a:p>
          <a:p>
            <a:pPr lvl="1"/>
            <a:r>
              <a:rPr lang="zh-TW" altLang="en-US" sz="2400" dirty="0"/>
              <a:t>「述詞」則為用來聯接引詞的介詞、連接詞、動詞、形容詞或副詞。類似於概念圖中的</a:t>
            </a:r>
            <a:r>
              <a:rPr lang="zh-TW" altLang="en-US" sz="2400" dirty="0" smtClean="0"/>
              <a:t>「</a:t>
            </a:r>
            <a:r>
              <a:rPr lang="zh-TW" altLang="en-US" sz="2400" b="1" dirty="0"/>
              <a:t>連</a:t>
            </a:r>
            <a:r>
              <a:rPr lang="zh-TW" altLang="en-US" sz="2400" b="1" dirty="0" smtClean="0"/>
              <a:t>結</a:t>
            </a:r>
            <a:r>
              <a:rPr lang="zh-TW" altLang="en-US" sz="2400" b="1" dirty="0"/>
              <a:t>線</a:t>
            </a:r>
            <a:r>
              <a:rPr lang="zh-TW" altLang="en-US" sz="2400" dirty="0"/>
              <a:t>」。</a:t>
            </a:r>
            <a:endParaRPr lang="en-US" altLang="zh-TW" sz="2400" dirty="0"/>
          </a:p>
          <a:p>
            <a:pPr lvl="1"/>
            <a:r>
              <a:rPr lang="zh-TW" altLang="en-US" sz="2400" dirty="0" smtClean="0"/>
              <a:t>「引詞」為名詞（代名詞</a:t>
            </a:r>
            <a:r>
              <a:rPr lang="en-US" altLang="zh-TW" sz="2400" dirty="0" smtClean="0"/>
              <a:t>/</a:t>
            </a:r>
            <a:r>
              <a:rPr lang="zh-TW" altLang="en-US" sz="2400" dirty="0" smtClean="0"/>
              <a:t>動名詞）或其他命題。類似於概念圖中的「</a:t>
            </a:r>
            <a:r>
              <a:rPr lang="zh-TW" altLang="en-US" sz="2400" b="1" dirty="0" smtClean="0"/>
              <a:t>概念</a:t>
            </a:r>
            <a:r>
              <a:rPr lang="zh-TW" altLang="en-US" sz="2400" dirty="0" smtClean="0"/>
              <a:t>」。 </a:t>
            </a:r>
            <a:endParaRPr lang="en-US" altLang="zh-TW" sz="2400" dirty="0" smtClean="0"/>
          </a:p>
          <a:p>
            <a:r>
              <a:rPr lang="zh-TW" altLang="en-US" sz="2800" dirty="0" smtClean="0"/>
              <a:t>概念圖中的每個</a:t>
            </a:r>
            <a:r>
              <a:rPr lang="zh-TW" altLang="en-US" sz="2800" b="1" dirty="0" smtClean="0"/>
              <a:t>節點</a:t>
            </a:r>
            <a:r>
              <a:rPr lang="en-US" altLang="zh-TW" sz="2800" b="1" dirty="0" smtClean="0"/>
              <a:t>(</a:t>
            </a:r>
            <a:r>
              <a:rPr lang="zh-TW" altLang="en-US" sz="2800" b="1" dirty="0" smtClean="0"/>
              <a:t>概念</a:t>
            </a:r>
            <a:r>
              <a:rPr lang="en-US" altLang="zh-TW" sz="2800" b="1" dirty="0" smtClean="0"/>
              <a:t>)</a:t>
            </a:r>
            <a:r>
              <a:rPr lang="zh-TW" altLang="en-US" sz="2800" dirty="0" smtClean="0"/>
              <a:t>即為命題網路中的「引詞」部份，而概念圖中的</a:t>
            </a:r>
            <a:r>
              <a:rPr lang="zh-TW" altLang="en-US" sz="2800" b="1" dirty="0" smtClean="0"/>
              <a:t>連結線</a:t>
            </a:r>
            <a:r>
              <a:rPr lang="zh-TW" altLang="en-US" sz="2800" dirty="0" smtClean="0"/>
              <a:t>即為命題網路中的「述詞」部份，故每個連結均需有一代表述詞的連結詞。</a:t>
            </a:r>
            <a:endParaRPr lang="zh-TW" altLang="en-US" sz="2800" dirty="0"/>
          </a:p>
        </p:txBody>
      </p:sp>
      <p:sp>
        <p:nvSpPr>
          <p:cNvPr id="2" name="投影片編號版面配置區 1"/>
          <p:cNvSpPr>
            <a:spLocks noGrp="1"/>
          </p:cNvSpPr>
          <p:nvPr>
            <p:ph type="sldNum" sz="quarter" idx="12"/>
          </p:nvPr>
        </p:nvSpPr>
        <p:spPr/>
        <p:txBody>
          <a:bodyPr/>
          <a:lstStyle/>
          <a:p>
            <a:pPr>
              <a:defRPr/>
            </a:pPr>
            <a:fld id="{877407DC-58CE-4F43-9895-E323A94D7FB8}" type="slidenum">
              <a:rPr lang="zh-TW" altLang="en-US" smtClean="0"/>
              <a:pPr>
                <a:defRPr/>
              </a:pPr>
              <a:t>4</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概念構圖（</a:t>
            </a:r>
            <a:r>
              <a:rPr lang="en-US" dirty="0" smtClean="0"/>
              <a:t>concept mapping</a:t>
            </a:r>
            <a:r>
              <a:rPr lang="zh-TW" altLang="en-US" dirty="0" smtClean="0"/>
              <a:t>）</a:t>
            </a:r>
            <a:endParaRPr lang="zh-TW" altLang="en-US" dirty="0"/>
          </a:p>
        </p:txBody>
      </p:sp>
      <p:sp>
        <p:nvSpPr>
          <p:cNvPr id="284675" name="內容版面配置區 2"/>
          <p:cNvSpPr>
            <a:spLocks noGrp="1"/>
          </p:cNvSpPr>
          <p:nvPr>
            <p:ph idx="1"/>
          </p:nvPr>
        </p:nvSpPr>
        <p:spPr>
          <a:xfrm>
            <a:off x="486094" y="1365647"/>
            <a:ext cx="8229600" cy="4660106"/>
          </a:xfrm>
        </p:spPr>
        <p:txBody>
          <a:bodyPr/>
          <a:lstStyle/>
          <a:p>
            <a:pPr marL="0" indent="0">
              <a:buNone/>
            </a:pPr>
            <a:r>
              <a:rPr lang="en-US" altLang="zh-TW" sz="2600" dirty="0" smtClean="0"/>
              <a:t>Novak(1995)</a:t>
            </a:r>
            <a:r>
              <a:rPr lang="zh-TW" altLang="en-US" sz="2600" dirty="0" smtClean="0"/>
              <a:t>指出，概念圖具有下列幾項特性：</a:t>
            </a:r>
          </a:p>
          <a:p>
            <a:r>
              <a:rPr lang="zh-TW" altLang="en-US" sz="2600" dirty="0" smtClean="0"/>
              <a:t>概念圖是組織知識和呈現知識的工具，它包含概念（通常以方形框住）、連接線（連接兩概念）、連接詞（說明概念間的關連），概念和連接詞形成句子。</a:t>
            </a:r>
          </a:p>
          <a:p>
            <a:r>
              <a:rPr lang="zh-TW" altLang="en-US" sz="2600" dirty="0" smtClean="0"/>
              <a:t>概念的呈現是有階層性的，較一般化的、包含較廣的概念放在圖的上方，較專一的、包含較少的概念放在圖的下方</a:t>
            </a:r>
            <a:r>
              <a:rPr lang="zh-TW" altLang="en-US" sz="2600" dirty="0"/>
              <a:t>。</a:t>
            </a:r>
            <a:endParaRPr lang="en-US" altLang="zh-TW" sz="2600" dirty="0" smtClean="0"/>
          </a:p>
          <a:p>
            <a:r>
              <a:rPr lang="zh-TW" altLang="en-US" sz="2600" dirty="0" smtClean="0"/>
              <a:t>概念圖包含橫向連結，可以讓學習者知道不同概念間的關係。</a:t>
            </a:r>
          </a:p>
          <a:p>
            <a:r>
              <a:rPr lang="zh-TW" altLang="en-US" sz="2600" dirty="0" smtClean="0"/>
              <a:t>概念圖包含例子，可以幫助學習者澄清概念的意義。</a:t>
            </a:r>
          </a:p>
          <a:p>
            <a:endParaRPr lang="zh-TW" altLang="en-US" sz="2600" dirty="0" smtClean="0"/>
          </a:p>
        </p:txBody>
      </p:sp>
      <p:sp>
        <p:nvSpPr>
          <p:cNvPr id="4" name="投影片編號版面配置區 3"/>
          <p:cNvSpPr>
            <a:spLocks noGrp="1"/>
          </p:cNvSpPr>
          <p:nvPr>
            <p:ph type="sldNum" sz="quarter" idx="12"/>
          </p:nvPr>
        </p:nvSpPr>
        <p:spPr/>
        <p:txBody>
          <a:bodyPr/>
          <a:lstStyle/>
          <a:p>
            <a:pPr>
              <a:defRPr/>
            </a:pPr>
            <a:fld id="{32B4602B-4338-4242-9CB3-F9CAF46F640D}" type="slidenum">
              <a:rPr lang="en-US" altLang="zh-TW" smtClean="0"/>
              <a:pPr>
                <a:defRPr/>
              </a:pPr>
              <a:t>5</a:t>
            </a:fld>
            <a:endParaRPr lang="en-US" altLang="zh-TW"/>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4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4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46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46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46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知識的定義</a:t>
            </a:r>
            <a:endParaRPr lang="zh-TW" altLang="en-US" dirty="0"/>
          </a:p>
        </p:txBody>
      </p:sp>
      <p:sp>
        <p:nvSpPr>
          <p:cNvPr id="4" name="投影片編號版面配置區 3"/>
          <p:cNvSpPr>
            <a:spLocks noGrp="1"/>
          </p:cNvSpPr>
          <p:nvPr>
            <p:ph type="sldNum" sz="quarter" idx="12"/>
          </p:nvPr>
        </p:nvSpPr>
        <p:spPr/>
        <p:txBody>
          <a:bodyPr/>
          <a:lstStyle/>
          <a:p>
            <a:pPr>
              <a:defRPr/>
            </a:pPr>
            <a:fld id="{D956E4A9-6072-45F8-AE77-155EB86D10BF}" type="slidenum">
              <a:rPr lang="en-US" altLang="zh-TW" smtClean="0"/>
              <a:pPr>
                <a:defRPr/>
              </a:pPr>
              <a:t>6</a:t>
            </a:fld>
            <a:endParaRPr lang="en-US" altLang="zh-TW"/>
          </a:p>
        </p:txBody>
      </p:sp>
      <p:pic>
        <p:nvPicPr>
          <p:cNvPr id="6" name="內容版面配置區 5"/>
          <p:cNvPicPr>
            <a:picLocks noGrp="1" noChangeAspect="1"/>
          </p:cNvPicPr>
          <p:nvPr>
            <p:ph idx="1"/>
          </p:nvPr>
        </p:nvPicPr>
        <p:blipFill>
          <a:blip r:embed="rId2"/>
          <a:stretch>
            <a:fillRect/>
          </a:stretch>
        </p:blipFill>
        <p:spPr>
          <a:xfrm>
            <a:off x="594783" y="1268413"/>
            <a:ext cx="7992533" cy="4495800"/>
          </a:xfrm>
          <a:prstGeom prst="rect">
            <a:avLst/>
          </a:prstGeom>
        </p:spPr>
      </p:pic>
    </p:spTree>
    <p:extLst>
      <p:ext uri="{BB962C8B-B14F-4D97-AF65-F5344CB8AC3E}">
        <p14:creationId xmlns:p14="http://schemas.microsoft.com/office/powerpoint/2010/main" val="2582363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概念的定義</a:t>
            </a:r>
            <a:endParaRPr lang="zh-TW" altLang="en-US" dirty="0"/>
          </a:p>
        </p:txBody>
      </p:sp>
      <p:pic>
        <p:nvPicPr>
          <p:cNvPr id="5" name="內容版面配置區 4"/>
          <p:cNvPicPr>
            <a:picLocks noGrp="1" noChangeAspect="1"/>
          </p:cNvPicPr>
          <p:nvPr>
            <p:ph idx="1"/>
          </p:nvPr>
        </p:nvPicPr>
        <p:blipFill>
          <a:blip r:embed="rId2"/>
          <a:stretch>
            <a:fillRect/>
          </a:stretch>
        </p:blipFill>
        <p:spPr>
          <a:xfrm>
            <a:off x="594783" y="1268413"/>
            <a:ext cx="7992533" cy="4495800"/>
          </a:xfrm>
          <a:prstGeom prst="rect">
            <a:avLst/>
          </a:prstGeom>
        </p:spPr>
      </p:pic>
      <p:sp>
        <p:nvSpPr>
          <p:cNvPr id="4" name="投影片編號版面配置區 3"/>
          <p:cNvSpPr>
            <a:spLocks noGrp="1"/>
          </p:cNvSpPr>
          <p:nvPr>
            <p:ph type="sldNum" sz="quarter" idx="12"/>
          </p:nvPr>
        </p:nvSpPr>
        <p:spPr/>
        <p:txBody>
          <a:bodyPr/>
          <a:lstStyle/>
          <a:p>
            <a:pPr>
              <a:defRPr/>
            </a:pPr>
            <a:fld id="{D956E4A9-6072-45F8-AE77-155EB86D10BF}" type="slidenum">
              <a:rPr lang="en-US" altLang="zh-TW" smtClean="0"/>
              <a:pPr>
                <a:defRPr/>
              </a:pPr>
              <a:t>7</a:t>
            </a:fld>
            <a:endParaRPr lang="en-US" altLang="zh-TW"/>
          </a:p>
        </p:txBody>
      </p:sp>
    </p:spTree>
    <p:extLst>
      <p:ext uri="{BB962C8B-B14F-4D97-AF65-F5344CB8AC3E}">
        <p14:creationId xmlns:p14="http://schemas.microsoft.com/office/powerpoint/2010/main" val="1572990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t>水的三態概念圖</a:t>
            </a:r>
            <a:endParaRPr lang="zh-TW" altLang="en-US" dirty="0"/>
          </a:p>
        </p:txBody>
      </p:sp>
      <p:sp>
        <p:nvSpPr>
          <p:cNvPr id="2" name="投影片編號版面配置區 1"/>
          <p:cNvSpPr>
            <a:spLocks noGrp="1"/>
          </p:cNvSpPr>
          <p:nvPr>
            <p:ph type="sldNum" sz="quarter" idx="12"/>
          </p:nvPr>
        </p:nvSpPr>
        <p:spPr/>
        <p:txBody>
          <a:bodyPr/>
          <a:lstStyle/>
          <a:p>
            <a:pPr>
              <a:defRPr/>
            </a:pPr>
            <a:fld id="{877407DC-58CE-4F43-9895-E323A94D7FB8}" type="slidenum">
              <a:rPr lang="zh-TW" altLang="en-US" smtClean="0"/>
              <a:pPr>
                <a:defRPr/>
              </a:pPr>
              <a:t>8</a:t>
            </a:fld>
            <a:endParaRPr lang="zh-TW" altLang="en-US"/>
          </a:p>
        </p:txBody>
      </p:sp>
      <p:pic>
        <p:nvPicPr>
          <p:cNvPr id="38914" name="Picture 2"/>
          <p:cNvPicPr>
            <a:picLocks noChangeAspect="1" noChangeArrowheads="1"/>
          </p:cNvPicPr>
          <p:nvPr/>
        </p:nvPicPr>
        <p:blipFill>
          <a:blip r:embed="rId2"/>
          <a:srcRect/>
          <a:stretch>
            <a:fillRect/>
          </a:stretch>
        </p:blipFill>
        <p:spPr bwMode="auto">
          <a:xfrm>
            <a:off x="3286116" y="1000108"/>
            <a:ext cx="5429288" cy="5281664"/>
          </a:xfrm>
          <a:prstGeom prst="rect">
            <a:avLst/>
          </a:prstGeom>
          <a:noFill/>
          <a:ln w="9525">
            <a:noFill/>
            <a:miter lim="800000"/>
            <a:headEnd/>
            <a:tailEnd/>
          </a:ln>
          <a:effectLst/>
        </p:spPr>
      </p:pic>
      <p:sp>
        <p:nvSpPr>
          <p:cNvPr id="7" name="文字方塊 6"/>
          <p:cNvSpPr txBox="1"/>
          <p:nvPr/>
        </p:nvSpPr>
        <p:spPr>
          <a:xfrm>
            <a:off x="214282" y="2500306"/>
            <a:ext cx="2500330" cy="1938992"/>
          </a:xfrm>
          <a:prstGeom prst="rect">
            <a:avLst/>
          </a:prstGeom>
          <a:solidFill>
            <a:srgbClr val="FFFF00"/>
          </a:solidFill>
        </p:spPr>
        <p:txBody>
          <a:bodyPr wrap="square" rtlCol="0">
            <a:spAutoFit/>
          </a:bodyPr>
          <a:lstStyle/>
          <a:p>
            <a:pPr algn="just"/>
            <a:r>
              <a:rPr lang="zh-TW" altLang="en-US" sz="2400" b="1" dirty="0" smtClean="0">
                <a:solidFill>
                  <a:srgbClr val="FF0000"/>
                </a:solidFill>
              </a:rPr>
              <a:t>水是由分子所組成，而分子受熱後會移動，分子的移動決定水狀態的不同。</a:t>
            </a:r>
            <a:endParaRPr lang="zh-TW" altLang="en-US" sz="2400" b="1" dirty="0">
              <a:solidFill>
                <a:srgbClr val="FF0000"/>
              </a:solidFill>
            </a:endParaRPr>
          </a:p>
        </p:txBody>
      </p:sp>
      <p:sp>
        <p:nvSpPr>
          <p:cNvPr id="3" name="文字方塊 2"/>
          <p:cNvSpPr txBox="1"/>
          <p:nvPr/>
        </p:nvSpPr>
        <p:spPr>
          <a:xfrm>
            <a:off x="323529" y="5013176"/>
            <a:ext cx="2232248" cy="1200329"/>
          </a:xfrm>
          <a:prstGeom prst="rect">
            <a:avLst/>
          </a:prstGeom>
          <a:noFill/>
        </p:spPr>
        <p:txBody>
          <a:bodyPr wrap="square" rtlCol="0">
            <a:spAutoFit/>
          </a:bodyPr>
          <a:lstStyle/>
          <a:p>
            <a:r>
              <a:rPr lang="en-US" altLang="zh-TW" dirty="0">
                <a:hlinkClick r:id="rId3"/>
              </a:rPr>
              <a:t>http://www.coexploration.org/howsthewater/html/overviewwater.html</a:t>
            </a:r>
            <a:endParaRPr lang="zh-TW" altLang="en-US" dirty="0"/>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8914"/>
                                        </p:tgtEl>
                                        <p:attrNameLst>
                                          <p:attrName>style.visibility</p:attrName>
                                        </p:attrNameLst>
                                      </p:cBhvr>
                                      <p:to>
                                        <p:strVal val="visible"/>
                                      </p:to>
                                    </p:set>
                                    <p:anim calcmode="lin" valueType="num">
                                      <p:cBhvr additive="base">
                                        <p:cTn id="12" dur="500" fill="hold"/>
                                        <p:tgtEl>
                                          <p:spTgt spid="38914"/>
                                        </p:tgtEl>
                                        <p:attrNameLst>
                                          <p:attrName>ppt_x</p:attrName>
                                        </p:attrNameLst>
                                      </p:cBhvr>
                                      <p:tavLst>
                                        <p:tav tm="0">
                                          <p:val>
                                            <p:strVal val="#ppt_x"/>
                                          </p:val>
                                        </p:tav>
                                        <p:tav tm="100000">
                                          <p:val>
                                            <p:strVal val="#ppt_x"/>
                                          </p:val>
                                        </p:tav>
                                      </p:tavLst>
                                    </p:anim>
                                    <p:anim calcmode="lin" valueType="num">
                                      <p:cBhvr additive="base">
                                        <p:cTn id="13" dur="500" fill="hold"/>
                                        <p:tgtEl>
                                          <p:spTgt spid="389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t>印度豹概念圖</a:t>
            </a:r>
            <a:endParaRPr lang="zh-TW" altLang="en-US" dirty="0"/>
          </a:p>
        </p:txBody>
      </p:sp>
      <p:sp>
        <p:nvSpPr>
          <p:cNvPr id="2" name="投影片編號版面配置區 1"/>
          <p:cNvSpPr>
            <a:spLocks noGrp="1"/>
          </p:cNvSpPr>
          <p:nvPr>
            <p:ph type="sldNum" sz="quarter" idx="12"/>
          </p:nvPr>
        </p:nvSpPr>
        <p:spPr/>
        <p:txBody>
          <a:bodyPr/>
          <a:lstStyle/>
          <a:p>
            <a:pPr>
              <a:defRPr/>
            </a:pPr>
            <a:fld id="{877407DC-58CE-4F43-9895-E323A94D7FB8}" type="slidenum">
              <a:rPr lang="zh-TW" altLang="en-US" smtClean="0"/>
              <a:pPr>
                <a:defRPr/>
              </a:pPr>
              <a:t>9</a:t>
            </a:fld>
            <a:endParaRPr lang="zh-TW" altLang="en-US"/>
          </a:p>
        </p:txBody>
      </p:sp>
      <p:pic>
        <p:nvPicPr>
          <p:cNvPr id="39938" name="Picture 2"/>
          <p:cNvPicPr>
            <a:picLocks noChangeAspect="1" noChangeArrowheads="1"/>
          </p:cNvPicPr>
          <p:nvPr/>
        </p:nvPicPr>
        <p:blipFill>
          <a:blip r:embed="rId2"/>
          <a:srcRect/>
          <a:stretch>
            <a:fillRect/>
          </a:stretch>
        </p:blipFill>
        <p:spPr bwMode="auto">
          <a:xfrm>
            <a:off x="2357422" y="1214422"/>
            <a:ext cx="6505600" cy="4784151"/>
          </a:xfrm>
          <a:prstGeom prst="rect">
            <a:avLst/>
          </a:prstGeom>
          <a:noFill/>
          <a:ln w="9525">
            <a:noFill/>
            <a:miter lim="800000"/>
            <a:headEnd/>
            <a:tailEnd/>
          </a:ln>
          <a:effectLst/>
        </p:spPr>
      </p:pic>
      <p:sp>
        <p:nvSpPr>
          <p:cNvPr id="6" name="文字方塊 5"/>
          <p:cNvSpPr txBox="1"/>
          <p:nvPr/>
        </p:nvSpPr>
        <p:spPr>
          <a:xfrm>
            <a:off x="214282" y="1214422"/>
            <a:ext cx="1857388" cy="4401205"/>
          </a:xfrm>
          <a:prstGeom prst="rect">
            <a:avLst/>
          </a:prstGeom>
          <a:solidFill>
            <a:srgbClr val="FFFF00"/>
          </a:solidFill>
        </p:spPr>
        <p:txBody>
          <a:bodyPr wrap="square" rtlCol="0">
            <a:spAutoFit/>
          </a:bodyPr>
          <a:lstStyle/>
          <a:p>
            <a:pPr algn="just"/>
            <a:r>
              <a:rPr lang="zh-TW" altLang="en-US" sz="2000" b="1" dirty="0" smtClean="0">
                <a:solidFill>
                  <a:srgbClr val="FF0000"/>
                </a:solidFill>
              </a:rPr>
              <a:t>印度豹的棲息地在非洲和印度，印度豹重約</a:t>
            </a:r>
            <a:r>
              <a:rPr lang="en-US" altLang="zh-TW" sz="2000" b="1" dirty="0" smtClean="0">
                <a:solidFill>
                  <a:srgbClr val="FF0000"/>
                </a:solidFill>
              </a:rPr>
              <a:t>100~140 </a:t>
            </a:r>
            <a:r>
              <a:rPr lang="zh-TW" altLang="en-US" sz="2000" b="1" dirty="0" smtClean="0">
                <a:solidFill>
                  <a:srgbClr val="FF0000"/>
                </a:solidFill>
              </a:rPr>
              <a:t>磅，其外表具有強壯的前腿和結實的後腿，強壯的前 腿具有堅硬的利爪。印度豹是擅長奔跑和獵食的高 手，奔跑時的時速約可達</a:t>
            </a:r>
            <a:r>
              <a:rPr lang="en-US" altLang="zh-TW" sz="2000" b="1" dirty="0" smtClean="0">
                <a:solidFill>
                  <a:srgbClr val="FF0000"/>
                </a:solidFill>
              </a:rPr>
              <a:t>55~75</a:t>
            </a:r>
            <a:r>
              <a:rPr lang="zh-TW" altLang="en-US" sz="2000" b="1" dirty="0" smtClean="0">
                <a:solidFill>
                  <a:srgbClr val="FF0000"/>
                </a:solidFill>
              </a:rPr>
              <a:t>哩。</a:t>
            </a:r>
            <a:endParaRPr lang="zh-TW" altLang="en-US" sz="2000"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9938"/>
                                        </p:tgtEl>
                                        <p:attrNameLst>
                                          <p:attrName>style.visibility</p:attrName>
                                        </p:attrNameLst>
                                      </p:cBhvr>
                                      <p:to>
                                        <p:strVal val="visible"/>
                                      </p:to>
                                    </p:set>
                                    <p:anim calcmode="lin" valueType="num">
                                      <p:cBhvr additive="base">
                                        <p:cTn id="12" dur="500" fill="hold"/>
                                        <p:tgtEl>
                                          <p:spTgt spid="39938"/>
                                        </p:tgtEl>
                                        <p:attrNameLst>
                                          <p:attrName>ppt_x</p:attrName>
                                        </p:attrNameLst>
                                      </p:cBhvr>
                                      <p:tavLst>
                                        <p:tav tm="0">
                                          <p:val>
                                            <p:strVal val="#ppt_x"/>
                                          </p:val>
                                        </p:tav>
                                        <p:tav tm="100000">
                                          <p:val>
                                            <p:strVal val="#ppt_x"/>
                                          </p:val>
                                        </p:tav>
                                      </p:tavLst>
                                    </p:anim>
                                    <p:anim calcmode="lin" valueType="num">
                                      <p:cBhvr additive="base">
                                        <p:cTn id="13" dur="500" fill="hold"/>
                                        <p:tgtEl>
                                          <p:spTgt spid="399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教學目標">
  <a:themeElements>
    <a:clrScheme name="Skm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Skm">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km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Skm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Skm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Skm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Skm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Skm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Skm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Skm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Skm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教學目標</Template>
  <TotalTime>2695</TotalTime>
  <Words>1648</Words>
  <Application>Microsoft Office PowerPoint</Application>
  <PresentationFormat>如螢幕大小 (4:3)</PresentationFormat>
  <Paragraphs>119</Paragraphs>
  <Slides>18</Slides>
  <Notes>1</Notes>
  <HiddenSlides>0</HiddenSlides>
  <MMClips>0</MMClips>
  <ScaleCrop>false</ScaleCrop>
  <HeadingPairs>
    <vt:vector size="8" baseType="variant">
      <vt:variant>
        <vt:lpstr>使用字型</vt:lpstr>
      </vt:variant>
      <vt:variant>
        <vt:i4>7</vt:i4>
      </vt:variant>
      <vt:variant>
        <vt:lpstr>佈景主題</vt:lpstr>
      </vt:variant>
      <vt:variant>
        <vt:i4>1</vt:i4>
      </vt:variant>
      <vt:variant>
        <vt:lpstr>內嵌 OLE 伺服程式</vt:lpstr>
      </vt:variant>
      <vt:variant>
        <vt:i4>1</vt:i4>
      </vt:variant>
      <vt:variant>
        <vt:lpstr>投影片標題</vt:lpstr>
      </vt:variant>
      <vt:variant>
        <vt:i4>18</vt:i4>
      </vt:variant>
    </vt:vector>
  </HeadingPairs>
  <TitlesOfParts>
    <vt:vector size="27" baseType="lpstr">
      <vt:lpstr>新細明體</vt:lpstr>
      <vt:lpstr>標楷體</vt:lpstr>
      <vt:lpstr>Arial</vt:lpstr>
      <vt:lpstr>Calibri</vt:lpstr>
      <vt:lpstr>Symbol</vt:lpstr>
      <vt:lpstr>Times New Roman</vt:lpstr>
      <vt:lpstr>Wingdings</vt:lpstr>
      <vt:lpstr>教學目標</vt:lpstr>
      <vt:lpstr>簡報</vt:lpstr>
      <vt:lpstr>概念構圖（concept mapping）</vt:lpstr>
      <vt:lpstr>概念與命題</vt:lpstr>
      <vt:lpstr>神給亞當的概念能力</vt:lpstr>
      <vt:lpstr>概念與命題</vt:lpstr>
      <vt:lpstr>概念構圖（concept mapping）</vt:lpstr>
      <vt:lpstr>知識的定義</vt:lpstr>
      <vt:lpstr>概念的定義</vt:lpstr>
      <vt:lpstr>水的三態概念圖</vt:lpstr>
      <vt:lpstr>印度豹概念圖</vt:lpstr>
      <vt:lpstr>如何製作概念圖</vt:lpstr>
      <vt:lpstr>如何製作概念圖</vt:lpstr>
      <vt:lpstr>如何製作概念圖</vt:lpstr>
      <vt:lpstr>如何製作概念圖</vt:lpstr>
      <vt:lpstr>如何製作概念圖</vt:lpstr>
      <vt:lpstr>如何製作概念圖</vt:lpstr>
      <vt:lpstr>如何製作概念圖</vt:lpstr>
      <vt:lpstr>如何製作概念圖</vt:lpstr>
      <vt:lpstr>如何製作概念圖</vt:lpstr>
    </vt:vector>
  </TitlesOfParts>
  <Company>Your Company Name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概念構圖（concept mapping）</dc:title>
  <dc:creator>Your User Name</dc:creator>
  <cp:lastModifiedBy>李國光</cp:lastModifiedBy>
  <cp:revision>87</cp:revision>
  <dcterms:created xsi:type="dcterms:W3CDTF">2010-07-13T14:59:32Z</dcterms:created>
  <dcterms:modified xsi:type="dcterms:W3CDTF">2021-01-28T01:00:48Z</dcterms:modified>
</cp:coreProperties>
</file>